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7" r:id="rId3"/>
    <p:sldId id="499" r:id="rId4"/>
    <p:sldId id="500" r:id="rId5"/>
    <p:sldId id="501" r:id="rId6"/>
    <p:sldId id="472" r:id="rId7"/>
    <p:sldId id="503" r:id="rId8"/>
    <p:sldId id="504" r:id="rId9"/>
    <p:sldId id="505" r:id="rId10"/>
    <p:sldId id="529" r:id="rId11"/>
    <p:sldId id="506" r:id="rId12"/>
    <p:sldId id="530" r:id="rId13"/>
    <p:sldId id="535" r:id="rId14"/>
    <p:sldId id="532" r:id="rId15"/>
    <p:sldId id="510" r:id="rId16"/>
    <p:sldId id="531" r:id="rId17"/>
    <p:sldId id="507" r:id="rId18"/>
    <p:sldId id="513" r:id="rId19"/>
    <p:sldId id="528" r:id="rId20"/>
    <p:sldId id="514" r:id="rId21"/>
    <p:sldId id="523" r:id="rId22"/>
    <p:sldId id="516" r:id="rId23"/>
    <p:sldId id="515" r:id="rId24"/>
    <p:sldId id="533" r:id="rId25"/>
    <p:sldId id="534" r:id="rId26"/>
    <p:sldId id="517" r:id="rId27"/>
    <p:sldId id="518" r:id="rId28"/>
    <p:sldId id="512" r:id="rId29"/>
    <p:sldId id="526" r:id="rId30"/>
    <p:sldId id="52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E2E4F6F-E112-4126-B602-FD801D355B93}">
          <p14:sldIdLst>
            <p14:sldId id="257"/>
            <p14:sldId id="499"/>
            <p14:sldId id="500"/>
          </p14:sldIdLst>
        </p14:section>
        <p14:section name="intro" id="{6CBEDA1C-350A-44C1-BE46-0CF59592D292}">
          <p14:sldIdLst>
            <p14:sldId id="501"/>
          </p14:sldIdLst>
        </p14:section>
        <p14:section name="obj" id="{2FF9C07E-6D52-4716-968F-022F0DA3D855}">
          <p14:sldIdLst>
            <p14:sldId id="472"/>
            <p14:sldId id="503"/>
            <p14:sldId id="504"/>
            <p14:sldId id="505"/>
            <p14:sldId id="529"/>
            <p14:sldId id="506"/>
            <p14:sldId id="530"/>
            <p14:sldId id="535"/>
            <p14:sldId id="532"/>
          </p14:sldIdLst>
        </p14:section>
        <p14:section name="role de la poste" id="{12ED1706-7241-4293-8978-C154D6776885}">
          <p14:sldIdLst>
            <p14:sldId id="510"/>
            <p14:sldId id="531"/>
            <p14:sldId id="507"/>
          </p14:sldIdLst>
        </p14:section>
        <p14:section name="CAS" id="{EAE80817-CD73-4DED-B818-AFED5AA8FB0F}">
          <p14:sldIdLst>
            <p14:sldId id="513"/>
            <p14:sldId id="528"/>
            <p14:sldId id="514"/>
            <p14:sldId id="523"/>
            <p14:sldId id="516"/>
            <p14:sldId id="515"/>
            <p14:sldId id="533"/>
            <p14:sldId id="534"/>
            <p14:sldId id="517"/>
            <p14:sldId id="518"/>
          </p14:sldIdLst>
        </p14:section>
        <p14:section name="CON" id="{78F0C157-88CC-48D2-B0D0-FE04461A0CBB}">
          <p14:sldIdLst>
            <p14:sldId id="512"/>
            <p14:sldId id="526"/>
          </p14:sldIdLst>
        </p14:section>
        <p14:section name="MERCI" id="{3A770E96-148E-4874-889C-EA08CEEB85D0}">
          <p14:sldIdLst>
            <p14:sldId id="5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B00"/>
    <a:srgbClr val="F59801"/>
    <a:srgbClr val="F59701"/>
    <a:srgbClr val="F08002"/>
    <a:srgbClr val="000000"/>
    <a:srgbClr val="10155E"/>
    <a:srgbClr val="004579"/>
    <a:srgbClr val="F38901"/>
    <a:srgbClr val="D9D9D9"/>
    <a:srgbClr val="FFA1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4" autoAdjust="0"/>
    <p:restoredTop sz="94660"/>
  </p:normalViewPr>
  <p:slideViewPr>
    <p:cSldViewPr snapToGrid="0">
      <p:cViewPr>
        <p:scale>
          <a:sx n="66" d="100"/>
          <a:sy n="66" d="100"/>
        </p:scale>
        <p:origin x="1118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7C194-F242-43E7-AEFD-5CCADAB79800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F85D3-EAA0-4380-8081-6AD398390F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186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F85D3-EAA0-4380-8081-6AD398390F6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212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0A540-8CA3-FB4E-0E9B-081523589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CE20046-C171-14A9-FDA9-9ADD9EE71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E7D8A4-46B4-B02F-5650-98D83A697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0DA822-85FE-59F5-5B5A-E2932400F1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285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A296B-4EC5-7CB4-43A0-791A8E274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33C0B35-2CC8-2C49-7258-570AE8925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D77EB1F-BA50-3EBA-92C7-0BDFCABFF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60D7EF-F0EF-22FE-BBDA-8D548CFA47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0911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59140-4A18-611F-6446-ECCAF9CFC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AB27FE6-7BC2-209C-FC7A-AE994F558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54D1D1-E84B-F38E-27B0-885BED1D7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0EA5EF-7FFE-4D3D-1C9C-E0B2DE9803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7023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C5D74-2F97-7D1F-9B7E-556C3861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5EC4FB8-7B11-FA49-3909-0D46E30A6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A26D589-6180-3BC0-BF28-343A5A04E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9775AB-5A9E-5403-4AD4-1BF92881DB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320906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73F8D-5A89-45E9-0BF7-72D9209ED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CF4AD14-C2B8-8F0D-1543-2DC0BB8FF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7707C2-183B-D487-8450-9B2B9D1E2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1831E1-0E27-A9A3-D8FD-44EA66CB9B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583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BAB9-357A-E07F-68CD-9EA9A7692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627184-F444-E327-1A64-F45CC6D26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D8A5863-01CC-6A03-4743-6DF368600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4EEFEF-0CA4-E533-7037-113A1FA09F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791283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5401-025F-B07B-200D-B0DD8ABA3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900B19-1405-4BE8-CEDE-128BE50D5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2064E6B-90D4-091F-DBA9-11772F986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000A0D-AD6E-F68C-51C6-3319B91CF2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1925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8E804-221C-04F7-B5CB-DEE6B132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DF1D0E-659F-E0BC-4704-9939BF7A6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3D0F821-308E-2A77-D730-A7AFEAE88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3CD47D-112A-5687-67D6-C18187EA8E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3957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124C6-B7DE-1042-2F2D-620C83516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6F7A6BD-EBF0-F628-D89C-035A2A9A3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CBAFCED-45F8-9DE1-F13E-2C89E6772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8A20FA-A2FC-FD27-C041-5C15CD85D3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7766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AB015-5B55-48B7-C599-F1E4C4FD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071170-CCD9-3E0A-27DF-43C066F0E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0696965-1AAA-94E0-7FD8-E405E903C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286D43-3972-904F-73D3-B3DE44B4AB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494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971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802D-03F1-C6AA-6D87-FA383858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8AEA59-4008-9661-93A7-232F5B5CB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46FD3BC-B94D-FFB9-C92C-DD5EA0572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66EF85-CEA1-0D59-7076-9B0F78BEC6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3236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2CD58-CFBC-A165-8FC1-8EF59DBA5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FC25DB1-8750-7B15-A189-0DF25FB2C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A85AFA-E393-D037-1AA6-EB703EA03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F3E32-4E5F-63D9-9DD5-A3EBB6D130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2925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72A56-B2ED-EE58-1187-913C7140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0A9EDA6-9E04-4137-F83D-5C8571F8F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7086BFA-61C5-1DAD-A560-152CA0CDF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1211C6-56A6-C9D5-E3CB-F3DBF83A82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527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97273-D6D8-2CBC-7CDA-DCB076019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642A554-E330-7EB3-E4A6-886A232F0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0218AF-7151-A040-D0C7-49DE0D340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A63646-1D5E-DC9E-EFFB-84A837F55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7317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E2526-CED8-3765-67C7-A89D556CE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3185906-01DD-E5FE-A594-BE3DFDA64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1208ACE-BCBB-2CC2-680C-3116EC942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543CC9-6EE2-A5D7-CFE6-B47D32214D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694473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BA092-7B2F-5E23-4FB7-A4450EC11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8117DFD-6FF7-E81E-2BF2-8754E3DC6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A4F4748-0B9C-7C6B-8AC5-4D3E7C7C0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4BE090-E851-281A-E842-2741374EB0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440592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E30E4-4EB5-0F40-106E-9D29368E1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2EFE4B3-3254-E66E-BCDD-DB211283F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B8FA269-016B-1358-CB77-B32D1AEC1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5CF278-C6EC-5BE3-8E03-685964A18E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5488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DD265-58DD-910D-8890-003FBEBA8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F0A846-13B2-D387-B86B-090ABB883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6DD365-EA4C-694B-0B29-0C7CD1E37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0EA9EA-18B7-5A26-C874-876582DBAA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870362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64DD7-C39D-A7CD-79BD-21228503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10435D-529C-9141-2D17-AC14124556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3EF16D-F79B-18F3-D3C8-B23546339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D62B45-44F9-456E-2CB9-CE56BCD01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34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4A5B-2F70-2DFD-EFA7-90EBAD4E2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00DDD70-3879-D347-DDB8-D1C41A57D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3129D39-9756-0BCE-C8F4-C1E7172F4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B22FCA-7E30-1439-B38D-5903448800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0547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46E8-DE02-CDA9-9670-6F422786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4EB9216-1699-861C-1BAA-B98B96DEA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78F991-6A52-79F9-28AF-A25824F5D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85A877-2E1C-3CEC-14ED-7B225C2D5D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7769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CF5E8-DDFE-C6F8-C117-4A05D4EB4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AE1D45-47CB-C759-0A8C-34469ADCE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E37AAB-8F4A-DA80-E643-A5E837007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7822AE-C804-E6FD-8ACD-B74F20AEC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3250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1FB5D-D84A-8F0A-39ED-B94F1D2C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C4C5F46-8F6C-0AC0-C857-6FB817608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0070E40-92B9-89B4-F34E-C4A0160A3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E40E4F-2DB9-A782-A34F-40DAA3556E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3102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FA0B-B0E4-D24E-16E0-5BED74197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DBBCF32-CCC9-4DC0-71C8-7576EAE69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134D44-AB76-7EE9-D7D8-5BAAD6139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F4C5E7-052A-D89A-C616-E14AAE27F0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rbanist Light"/>
                <a:ea typeface="Urbanist Light"/>
                <a:cs typeface="Urbanist Light"/>
                <a:sym typeface="Urbanist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 Light"/>
              <a:ea typeface="Urbanist Light"/>
              <a:cs typeface="Urbanist Light"/>
              <a:sym typeface="Urbanist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100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B4231-DDC7-DBD8-72F5-089E275EB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646FA0-4A8B-6F1A-C0F6-EAC9AF845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FEC299-572D-2AE2-7C7D-DA77139F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462523-C9DB-9AD0-AC7E-D142DBEC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6B9FE9-88FA-CACA-0AB0-C7377B1D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86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D587B-63ED-15F1-DD17-3FADE515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C571030-6F47-CCE2-D9AC-BEDF804C7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4B22F6-7F95-0302-724A-F9F574A1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76BBDB-C549-78A7-D7A3-E3791AEE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EE1814-CCC4-DC95-6A86-49F9B6CE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27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F11099E-2DB4-7B72-60F0-6C3170D2F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6DDABB-E8B1-7B29-A3B3-68D86FC6F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59F900-8C6D-3322-75B3-79C7B559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072DB8-8E2A-F781-08CA-0794E3B0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E1C78-9B81-A4EE-B258-D76D3170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957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35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8E45F5-68CD-0E39-FA8A-AF708BDF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A90D25-9A9F-F0F1-8256-D0B6DE977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CEE83B-AE35-6C6F-BDDC-EFE5E4CE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81401E-33C4-97C4-A842-F70F792D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E06BDD-B556-18C2-2241-4DD9409A8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78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408AB1-C080-8787-CA1A-CD3249E3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7E7DD1-236D-694D-502D-FC7A6DED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8EE7C6-9CC4-DD38-F8FC-620DA220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4B23BE-34C0-C9A1-7441-6F6BBAF5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9C8F03-2BD9-148C-C446-1F1DFE1F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972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ACDEC-05E6-44D8-35C3-EBC86B4C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04ABC4-4B11-C63E-37C8-26BAB9983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44C1A-8E59-F8F8-EEF0-DDA63236B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95093B-2AA4-98B2-88A6-C2B77E37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BAFA2F-DC0D-7601-A8C8-2331CE5F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C89824-7666-A188-8E3F-D6040E84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45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109ED-C19A-D0A5-AC55-CC3BF9B1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5A37AA-B842-6E1C-8AEB-8AA122F9F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06DB03-47F0-822E-F60B-A7BA98455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557DC01-FE9C-041F-463B-A63A1FBF8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FDE8B7E-53F8-0388-5ECA-020DC7EAC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19ECF9-2BA5-2841-A841-6749DED1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7C2D46E-A8BD-553A-F3D4-68FFEA91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8005547-422F-31DB-227E-3506A7AC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4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022E3F-9DDA-B671-2310-2DA01772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29A957-8C76-1E0D-5431-A6319BAA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065244-EA3D-7E1D-8A37-6B0C0E1F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91FD20-C88D-A4C7-1CD7-8CA67585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71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5562E8-39FF-3B80-C479-AE981FEE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F4452AF-F250-A142-B64B-EC6FB93A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5DDDA-8F2C-8BB1-39DE-4EB851B94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98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521EA-EFCC-A966-AF83-FB46E592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D8D5F1-C4BE-A230-B27E-7D2161A3C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453ED1-79CA-5C3D-9714-6CBD9C556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F2BABD-977C-AB0B-B88C-B462311D9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7A9771-2DC4-6743-0544-E2BD3B55C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B44FC9-EB8F-92E3-0F81-596DE63B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1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DEBB7-CDCB-88ED-F631-1177DD978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358991-A8B3-FDD1-8FBC-6DFECEE39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764E6-7154-746A-D971-C0F391685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BFA374-57ED-1E0C-15C6-F02E39FE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B8377E-FD71-8EC9-CE22-992FE2DBF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3B2916-FF0B-F97C-19AE-5C8E0213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04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812519B-358F-2DC5-8EB3-B74530BE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36B5A-3D7B-0336-E675-5BDDFC5FF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E32195-5B85-B469-F0B2-E741E4C2F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6777D7-A54E-4F8D-ACD6-8885194D0F08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8486D9-162B-3261-67B7-07534DE64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F62FD0-0B3D-E1C1-EE68-BE607D5A1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319728-06B7-4EAA-8CDA-1831030DB8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48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Marcellus"/>
              <a:buNone/>
              <a:defRPr sz="8800" b="0" i="0" u="none" strike="noStrike" cap="none">
                <a:solidFill>
                  <a:schemeClr val="dk2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rmAutofit/>
          </a:bodyPr>
          <a:lstStyle>
            <a:lvl1pPr marL="457200" marR="0" lvl="0" indent="-482600" algn="l" rtl="0">
              <a:lnSpc>
                <a:spcPct val="104999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1pPr>
            <a:lvl2pPr marL="914400" marR="0" lvl="1" indent="-431800" algn="l" rtl="0">
              <a:lnSpc>
                <a:spcPct val="13125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2pPr>
            <a:lvl3pPr marL="1371600" marR="0" lvl="2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3pPr>
            <a:lvl4pPr marL="1828800" marR="0" lvl="3" indent="-381000" algn="l" rtl="0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4pPr>
            <a:lvl5pPr marL="2286000" marR="0" lvl="4" indent="-381000" algn="l" rtl="0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Urbanist Light"/>
                <a:ea typeface="Urbanist Light"/>
                <a:cs typeface="Urbanist Light"/>
                <a:sym typeface="Urbanist Light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75045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  <p15:guide id="3" pos="958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8160">
          <p15:clr>
            <a:srgbClr val="A4A3A4"/>
          </p15:clr>
        </p15:guide>
        <p15:guide id="6" orient="horz" pos="4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6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4.png"/><Relationship Id="rId1" Type="http://schemas.openxmlformats.org/officeDocument/2006/relationships/tags" Target="../tags/tag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microsoft.com/office/2007/relationships/hdphoto" Target="../media/hdphoto1.wdp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microsoft.com/office/2017/06/relationships/model3d" Target="../media/model3d1.glb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8" Type="http://schemas.openxmlformats.org/officeDocument/2006/relationships/image" Target="../media/image9.svg"/><Relationship Id="rId26" Type="http://schemas.openxmlformats.org/officeDocument/2006/relationships/slide" Target="slide17.xml"/><Relationship Id="rId3" Type="http://schemas.microsoft.com/office/2007/relationships/hdphoto" Target="../media/hdphoto1.wdp"/><Relationship Id="rId21" Type="http://schemas.openxmlformats.org/officeDocument/2006/relationships/slide" Target="slide7.xml"/><Relationship Id="rId7" Type="http://schemas.openxmlformats.org/officeDocument/2006/relationships/image" Target="../media/image6.png"/><Relationship Id="rId17" Type="http://schemas.openxmlformats.org/officeDocument/2006/relationships/image" Target="../media/image60.png"/><Relationship Id="rId25" Type="http://schemas.openxmlformats.org/officeDocument/2006/relationships/image" Target="../media/image13.svg"/><Relationship Id="rId33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slide" Target="slide5.xml"/><Relationship Id="rId20" Type="http://schemas.openxmlformats.org/officeDocument/2006/relationships/image" Target="../media/image11.sv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9.svg"/><Relationship Id="rId24" Type="http://schemas.openxmlformats.org/officeDocument/2006/relationships/image" Target="../media/image12.png"/><Relationship Id="rId32" Type="http://schemas.openxmlformats.org/officeDocument/2006/relationships/image" Target="../media/image120.png"/><Relationship Id="rId5" Type="http://schemas.openxmlformats.org/officeDocument/2006/relationships/image" Target="../media/image3.png"/><Relationship Id="rId23" Type="http://schemas.openxmlformats.org/officeDocument/2006/relationships/image" Target="../media/image11.svg"/><Relationship Id="rId28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0.png"/><Relationship Id="rId31" Type="http://schemas.openxmlformats.org/officeDocument/2006/relationships/slide" Target="slide28.xml"/><Relationship Id="rId4" Type="http://schemas.openxmlformats.org/officeDocument/2006/relationships/image" Target="../media/image5.png"/><Relationship Id="rId9" Type="http://schemas.openxmlformats.org/officeDocument/2006/relationships/slide" Target="slide4.xml"/><Relationship Id="rId22" Type="http://schemas.openxmlformats.org/officeDocument/2006/relationships/image" Target="../media/image80.png"/><Relationship Id="rId27" Type="http://schemas.openxmlformats.org/officeDocument/2006/relationships/image" Target="../media/image100.png"/><Relationship Id="rId30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AB686C0-AE58-9BF5-E354-AEB6FB69D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EE8919-00E3-7CCE-A3D9-AC3E90C9FC30}"/>
              </a:ext>
            </a:extLst>
          </p:cNvPr>
          <p:cNvSpPr/>
          <p:nvPr/>
        </p:nvSpPr>
        <p:spPr>
          <a:xfrm>
            <a:off x="0" y="0"/>
            <a:ext cx="12203573" cy="6893649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A2B2909-10A4-50CD-E642-2A0F16DD514D}"/>
              </a:ext>
            </a:extLst>
          </p:cNvPr>
          <p:cNvSpPr/>
          <p:nvPr/>
        </p:nvSpPr>
        <p:spPr>
          <a:xfrm rot="2761998">
            <a:off x="7519801" y="2074051"/>
            <a:ext cx="2682393" cy="2682393"/>
          </a:xfrm>
          <a:prstGeom prst="roundRect">
            <a:avLst>
              <a:gd name="adj" fmla="val 6946"/>
            </a:avLst>
          </a:prstGeom>
          <a:solidFill>
            <a:srgbClr val="FFA1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0B92762-3D1F-92F5-B6B6-322B187073C0}"/>
              </a:ext>
            </a:extLst>
          </p:cNvPr>
          <p:cNvSpPr/>
          <p:nvPr/>
        </p:nvSpPr>
        <p:spPr>
          <a:xfrm rot="2761998">
            <a:off x="1989808" y="2074050"/>
            <a:ext cx="2682393" cy="2682393"/>
          </a:xfrm>
          <a:prstGeom prst="roundRect">
            <a:avLst>
              <a:gd name="adj" fmla="val 6946"/>
            </a:avLst>
          </a:prstGeom>
          <a:solidFill>
            <a:srgbClr val="FFA10B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A9FC865-80C7-23FB-C522-A1F2F11F7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8877884">
            <a:off x="4580476" y="2003665"/>
            <a:ext cx="2823161" cy="2823161"/>
          </a:xfrm>
          <a:prstGeom prst="rect">
            <a:avLst/>
          </a:prstGeom>
          <a:ln>
            <a:solidFill>
              <a:srgbClr val="10155E"/>
            </a:solidFill>
          </a:ln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773DD2A-A285-FA55-9792-C94A2A50CD0C}"/>
              </a:ext>
            </a:extLst>
          </p:cNvPr>
          <p:cNvCxnSpPr>
            <a:cxnSpLocks/>
          </p:cNvCxnSpPr>
          <p:nvPr/>
        </p:nvCxnSpPr>
        <p:spPr>
          <a:xfrm>
            <a:off x="-7208520" y="3429000"/>
            <a:ext cx="5821680" cy="0"/>
          </a:xfrm>
          <a:prstGeom prst="line">
            <a:avLst/>
          </a:prstGeom>
          <a:ln w="57150">
            <a:solidFill>
              <a:srgbClr val="1015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La Poste Tunisienne dément la privatisation de ses services">
            <a:extLst>
              <a:ext uri="{FF2B5EF4-FFF2-40B4-BE49-F238E27FC236}">
                <a16:creationId xmlns:a16="http://schemas.microsoft.com/office/drawing/2014/main" id="{758D3C92-5FA8-4CE0-B6E0-D3E40BCBC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33" b="89802" l="10000" r="90000">
                        <a14:foregroundMark x1="44603" y1="54391" x2="44603" y2="54391"/>
                        <a14:foregroundMark x1="69524" y1="9632" x2="69524" y2="9632"/>
                        <a14:foregroundMark x1="73651" y1="3966" x2="73651" y2="3966"/>
                        <a14:foregroundMark x1="74603" y1="1133" x2="74603" y2="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4" r="20793" b="27337"/>
          <a:stretch/>
        </p:blipFill>
        <p:spPr bwMode="auto">
          <a:xfrm>
            <a:off x="11373570" y="-1022969"/>
            <a:ext cx="620381" cy="63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748C33B-75E2-F949-85FB-D544E9C3CFC1}"/>
              </a:ext>
            </a:extLst>
          </p:cNvPr>
          <p:cNvSpPr txBox="1"/>
          <p:nvPr/>
        </p:nvSpPr>
        <p:spPr>
          <a:xfrm>
            <a:off x="12968195" y="2301156"/>
            <a:ext cx="9567551" cy="170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9600" b="1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rcellus"/>
                <a:ea typeface="Marcellus"/>
                <a:cs typeface="Marcellus"/>
              </a:defRPr>
            </a:lvl1pPr>
          </a:lstStyle>
          <a:p>
            <a:pPr defTabSz="457200">
              <a:buClr>
                <a:srgbClr val="000000"/>
              </a:buClr>
            </a:pPr>
            <a:r>
              <a:rPr lang="fr-FR" sz="3600" kern="0" dirty="0">
                <a:solidFill>
                  <a:srgbClr val="42534F"/>
                </a:solidFill>
                <a:sym typeface="Arial"/>
              </a:rPr>
              <a:t> </a:t>
            </a:r>
            <a:r>
              <a:rPr lang="fr-FR" sz="3600" kern="0" dirty="0">
                <a:solidFill>
                  <a:srgbClr val="002060"/>
                </a:solidFill>
                <a:sym typeface="Arial"/>
              </a:rPr>
              <a:t>Le rôle de la </a:t>
            </a:r>
          </a:p>
          <a:p>
            <a:pPr defTabSz="457200">
              <a:buClr>
                <a:srgbClr val="000000"/>
              </a:buClr>
            </a:pPr>
            <a:r>
              <a:rPr lang="fr-FR" sz="3600" kern="0" dirty="0">
                <a:solidFill>
                  <a:srgbClr val="FFC000"/>
                </a:solidFill>
                <a:sym typeface="Arial"/>
              </a:rPr>
              <a:t>Poste tunisienne </a:t>
            </a:r>
          </a:p>
          <a:p>
            <a:pPr defTabSz="457200">
              <a:buClr>
                <a:srgbClr val="000000"/>
              </a:buClr>
            </a:pPr>
            <a:r>
              <a:rPr lang="fr-FR" sz="3600" kern="0" dirty="0">
                <a:solidFill>
                  <a:srgbClr val="002060"/>
                </a:solidFill>
                <a:sym typeface="Arial"/>
              </a:rPr>
              <a:t>dans le développement local</a:t>
            </a:r>
          </a:p>
        </p:txBody>
      </p:sp>
    </p:spTree>
    <p:extLst>
      <p:ext uri="{BB962C8B-B14F-4D97-AF65-F5344CB8AC3E}">
        <p14:creationId xmlns:p14="http://schemas.microsoft.com/office/powerpoint/2010/main" val="2550333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64BD6-AB21-5C5D-C24A-3FE0F96AF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BDBE35A-09E6-E8AA-C3BA-540134BAF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976F1E-35B4-31B2-C79C-A4D5F6A8D6AE}"/>
              </a:ext>
            </a:extLst>
          </p:cNvPr>
          <p:cNvSpPr/>
          <p:nvPr/>
        </p:nvSpPr>
        <p:spPr>
          <a:xfrm>
            <a:off x="11574" y="0"/>
            <a:ext cx="12192000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411FDA-3B13-3F0F-4E4B-DC81B9D4FF19}"/>
              </a:ext>
            </a:extLst>
          </p:cNvPr>
          <p:cNvSpPr/>
          <p:nvPr/>
        </p:nvSpPr>
        <p:spPr>
          <a:xfrm rot="10800000">
            <a:off x="-33306" y="7585542"/>
            <a:ext cx="12236879" cy="369294"/>
          </a:xfrm>
          <a:prstGeom prst="rect">
            <a:avLst/>
          </a:prstGeom>
          <a:solidFill>
            <a:srgbClr val="F59701">
              <a:alpha val="84000"/>
            </a:srgbClr>
          </a:solidFill>
          <a:ln>
            <a:solidFill>
              <a:srgbClr val="F597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Tn.Post on the App Store">
            <a:extLst>
              <a:ext uri="{FF2B5EF4-FFF2-40B4-BE49-F238E27FC236}">
                <a16:creationId xmlns:a16="http://schemas.microsoft.com/office/drawing/2014/main" id="{7347810B-3CC4-9399-0112-635C933B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5" t="17058" r="31965" b="16516"/>
          <a:stretch>
            <a:fillRect/>
          </a:stretch>
        </p:blipFill>
        <p:spPr bwMode="auto">
          <a:xfrm>
            <a:off x="5939887" y="7212049"/>
            <a:ext cx="819502" cy="793860"/>
          </a:xfrm>
          <a:custGeom>
            <a:avLst/>
            <a:gdLst>
              <a:gd name="connsiteX0" fmla="*/ 992766 w 4114801"/>
              <a:gd name="connsiteY0" fmla="*/ 0 h 3986051"/>
              <a:gd name="connsiteX1" fmla="*/ 3122035 w 4114801"/>
              <a:gd name="connsiteY1" fmla="*/ 0 h 3986051"/>
              <a:gd name="connsiteX2" fmla="*/ 4114801 w 4114801"/>
              <a:gd name="connsiteY2" fmla="*/ 992766 h 3986051"/>
              <a:gd name="connsiteX3" fmla="*/ 4114801 w 4114801"/>
              <a:gd name="connsiteY3" fmla="*/ 2993285 h 3986051"/>
              <a:gd name="connsiteX4" fmla="*/ 3122035 w 4114801"/>
              <a:gd name="connsiteY4" fmla="*/ 3986051 h 3986051"/>
              <a:gd name="connsiteX5" fmla="*/ 992766 w 4114801"/>
              <a:gd name="connsiteY5" fmla="*/ 3986051 h 3986051"/>
              <a:gd name="connsiteX6" fmla="*/ 0 w 4114801"/>
              <a:gd name="connsiteY6" fmla="*/ 2993285 h 3986051"/>
              <a:gd name="connsiteX7" fmla="*/ 0 w 4114801"/>
              <a:gd name="connsiteY7" fmla="*/ 992766 h 3986051"/>
              <a:gd name="connsiteX8" fmla="*/ 992766 w 4114801"/>
              <a:gd name="connsiteY8" fmla="*/ 0 h 398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1" h="3986051">
                <a:moveTo>
                  <a:pt x="992766" y="0"/>
                </a:moveTo>
                <a:lnTo>
                  <a:pt x="3122035" y="0"/>
                </a:lnTo>
                <a:cubicBezTo>
                  <a:pt x="3670325" y="0"/>
                  <a:pt x="4114801" y="444476"/>
                  <a:pt x="4114801" y="992766"/>
                </a:cubicBezTo>
                <a:lnTo>
                  <a:pt x="4114801" y="2993285"/>
                </a:lnTo>
                <a:cubicBezTo>
                  <a:pt x="4114801" y="3541575"/>
                  <a:pt x="3670325" y="3986051"/>
                  <a:pt x="3122035" y="3986051"/>
                </a:cubicBezTo>
                <a:lnTo>
                  <a:pt x="992766" y="3986051"/>
                </a:lnTo>
                <a:cubicBezTo>
                  <a:pt x="444476" y="3986051"/>
                  <a:pt x="0" y="3541575"/>
                  <a:pt x="0" y="2993285"/>
                </a:cubicBezTo>
                <a:lnTo>
                  <a:pt x="0" y="992766"/>
                </a:lnTo>
                <a:cubicBezTo>
                  <a:pt x="0" y="444476"/>
                  <a:pt x="444476" y="0"/>
                  <a:pt x="9927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3">
            <a:extLst>
              <a:ext uri="{FF2B5EF4-FFF2-40B4-BE49-F238E27FC236}">
                <a16:creationId xmlns:a16="http://schemas.microsoft.com/office/drawing/2014/main" id="{733D2EF5-0DA9-BE85-9930-45A7D67C8AA3}"/>
              </a:ext>
            </a:extLst>
          </p:cNvPr>
          <p:cNvGrpSpPr/>
          <p:nvPr/>
        </p:nvGrpSpPr>
        <p:grpSpPr>
          <a:xfrm>
            <a:off x="2464700" y="678936"/>
            <a:ext cx="7421084" cy="582606"/>
            <a:chOff x="-76832" y="24229"/>
            <a:chExt cx="7424735" cy="582892"/>
          </a:xfrm>
        </p:grpSpPr>
        <p:sp>
          <p:nvSpPr>
            <p:cNvPr id="3" name="9">
              <a:extLst>
                <a:ext uri="{FF2B5EF4-FFF2-40B4-BE49-F238E27FC236}">
                  <a16:creationId xmlns:a16="http://schemas.microsoft.com/office/drawing/2014/main" id="{CF05EE5F-B5BF-C593-F56B-E96F78C054BB}"/>
                </a:ext>
              </a:extLst>
            </p:cNvPr>
            <p:cNvSpPr txBox="1"/>
            <p:nvPr/>
          </p:nvSpPr>
          <p:spPr>
            <a:xfrm>
              <a:off x="-76832" y="24229"/>
              <a:ext cx="7424735" cy="461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0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Planification des sprints</a:t>
              </a:r>
            </a:p>
          </p:txBody>
        </p:sp>
        <p:cxnSp>
          <p:nvCxnSpPr>
            <p:cNvPr id="11" name="品 11">
              <a:extLst>
                <a:ext uri="{FF2B5EF4-FFF2-40B4-BE49-F238E27FC236}">
                  <a16:creationId xmlns:a16="http://schemas.microsoft.com/office/drawing/2014/main" id="{3BEE156D-3DF9-8691-853D-1AB9DA411FE8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76832" y="607121"/>
              <a:ext cx="7424735" cy="0"/>
            </a:xfrm>
            <a:prstGeom prst="line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sp>
        <p:nvSpPr>
          <p:cNvPr id="4" name="Freeform 7">
            <a:extLst>
              <a:ext uri="{FF2B5EF4-FFF2-40B4-BE49-F238E27FC236}">
                <a16:creationId xmlns:a16="http://schemas.microsoft.com/office/drawing/2014/main" id="{7945EE93-2E18-0C1B-7F39-ED4F52FF0E1B}"/>
              </a:ext>
            </a:extLst>
          </p:cNvPr>
          <p:cNvSpPr>
            <a:spLocks noChangeArrowheads="1"/>
          </p:cNvSpPr>
          <p:nvPr/>
        </p:nvSpPr>
        <p:spPr bwMode="auto">
          <a:xfrm rot="19431263">
            <a:off x="4561340" y="5222718"/>
            <a:ext cx="3338131" cy="3311330"/>
          </a:xfrm>
          <a:custGeom>
            <a:avLst/>
            <a:gdLst>
              <a:gd name="T0" fmla="*/ 1375 w 2749"/>
              <a:gd name="T1" fmla="*/ 0 h 2729"/>
              <a:gd name="T2" fmla="*/ 2749 w 2749"/>
              <a:gd name="T3" fmla="*/ 1374 h 2729"/>
              <a:gd name="T4" fmla="*/ 1606 w 2749"/>
              <a:gd name="T5" fmla="*/ 2729 h 2729"/>
              <a:gd name="T6" fmla="*/ 12 w 2749"/>
              <a:gd name="T7" fmla="*/ 1552 h 2729"/>
              <a:gd name="T8" fmla="*/ 0 w 2749"/>
              <a:gd name="T9" fmla="*/ 1374 h 2729"/>
              <a:gd name="T10" fmla="*/ 1375 w 2749"/>
              <a:gd name="T11" fmla="*/ 0 h 2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49" h="2729">
                <a:moveTo>
                  <a:pt x="1375" y="0"/>
                </a:moveTo>
                <a:cubicBezTo>
                  <a:pt x="2133" y="0"/>
                  <a:pt x="2749" y="615"/>
                  <a:pt x="2749" y="1374"/>
                </a:cubicBezTo>
                <a:cubicBezTo>
                  <a:pt x="2749" y="2054"/>
                  <a:pt x="2254" y="2619"/>
                  <a:pt x="1606" y="2729"/>
                </a:cubicBezTo>
                <a:lnTo>
                  <a:pt x="12" y="1552"/>
                </a:lnTo>
                <a:cubicBezTo>
                  <a:pt x="4" y="1494"/>
                  <a:pt x="0" y="1435"/>
                  <a:pt x="0" y="1374"/>
                </a:cubicBezTo>
                <a:cubicBezTo>
                  <a:pt x="0" y="615"/>
                  <a:pt x="616" y="0"/>
                  <a:pt x="1375" y="0"/>
                </a:cubicBezTo>
                <a:close/>
              </a:path>
            </a:pathLst>
          </a:custGeom>
          <a:solidFill>
            <a:srgbClr val="F38901"/>
          </a:solidFill>
          <a:ln>
            <a:noFill/>
          </a:ln>
        </p:spPr>
        <p:txBody>
          <a:bodyPr lIns="45716" tIns="22859" rIns="45716" bIns="22859"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900">
              <a:solidFill>
                <a:srgbClr val="294A5A"/>
              </a:solidFill>
              <a:latin typeface="Arial" pitchFamily="34" charset="0"/>
              <a:ea typeface="宋体" pitchFamily="2" charset="-122"/>
              <a:cs typeface="Arial"/>
              <a:sym typeface="Arial"/>
            </a:endParaRPr>
          </a:p>
        </p:txBody>
      </p:sp>
      <p:sp>
        <p:nvSpPr>
          <p:cNvPr id="6" name="椭圆 34">
            <a:extLst>
              <a:ext uri="{FF2B5EF4-FFF2-40B4-BE49-F238E27FC236}">
                <a16:creationId xmlns:a16="http://schemas.microsoft.com/office/drawing/2014/main" id="{31FD395B-D135-5BEC-078C-0B3BDC26E6DA}"/>
              </a:ext>
            </a:extLst>
          </p:cNvPr>
          <p:cNvSpPr/>
          <p:nvPr/>
        </p:nvSpPr>
        <p:spPr>
          <a:xfrm rot="10800000">
            <a:off x="5802580" y="3550227"/>
            <a:ext cx="1057289" cy="1359735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3366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zh-CN" altLang="en-US" sz="12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grpSp>
        <p:nvGrpSpPr>
          <p:cNvPr id="7" name="组合 12">
            <a:extLst>
              <a:ext uri="{FF2B5EF4-FFF2-40B4-BE49-F238E27FC236}">
                <a16:creationId xmlns:a16="http://schemas.microsoft.com/office/drawing/2014/main" id="{CE82024D-C789-5590-FF88-F62F551B2D20}"/>
              </a:ext>
            </a:extLst>
          </p:cNvPr>
          <p:cNvGrpSpPr/>
          <p:nvPr/>
        </p:nvGrpSpPr>
        <p:grpSpPr>
          <a:xfrm rot="11594412">
            <a:off x="7385030" y="4022051"/>
            <a:ext cx="1131676" cy="1470311"/>
            <a:chOff x="4020870" y="2194485"/>
            <a:chExt cx="1102258" cy="1432090"/>
          </a:xfrm>
          <a:solidFill>
            <a:srgbClr val="F59701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等腰三角形 43">
              <a:extLst>
                <a:ext uri="{FF2B5EF4-FFF2-40B4-BE49-F238E27FC236}">
                  <a16:creationId xmlns:a16="http://schemas.microsoft.com/office/drawing/2014/main" id="{A593179A-A2BD-64BE-0C6E-12B10AC26D66}"/>
                </a:ext>
              </a:extLst>
            </p:cNvPr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09585">
                <a:defRPr/>
              </a:pPr>
              <a:endParaRPr lang="zh-CN" altLang="en-US" sz="120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endParaRPr>
            </a:p>
          </p:txBody>
        </p:sp>
        <p:sp>
          <p:nvSpPr>
            <p:cNvPr id="14" name="等腰三角形 42">
              <a:extLst>
                <a:ext uri="{FF2B5EF4-FFF2-40B4-BE49-F238E27FC236}">
                  <a16:creationId xmlns:a16="http://schemas.microsoft.com/office/drawing/2014/main" id="{6E642E70-2ECA-2FBD-82B6-1F212E71B11E}"/>
                </a:ext>
              </a:extLst>
            </p:cNvPr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09585">
                <a:defRPr/>
              </a:pPr>
              <a:endParaRPr lang="zh-CN" altLang="en-US" sz="12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endParaRPr>
            </a:p>
          </p:txBody>
        </p:sp>
      </p:grpSp>
      <p:sp>
        <p:nvSpPr>
          <p:cNvPr id="16" name="椭圆 34">
            <a:extLst>
              <a:ext uri="{FF2B5EF4-FFF2-40B4-BE49-F238E27FC236}">
                <a16:creationId xmlns:a16="http://schemas.microsoft.com/office/drawing/2014/main" id="{5782C84B-D1D7-E7F9-B150-F5B60A19D994}"/>
              </a:ext>
            </a:extLst>
          </p:cNvPr>
          <p:cNvSpPr/>
          <p:nvPr/>
        </p:nvSpPr>
        <p:spPr>
          <a:xfrm rot="13009338">
            <a:off x="8399640" y="5359015"/>
            <a:ext cx="1057289" cy="1359735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206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zh-CN" altLang="en-US" sz="12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780E918-DD9F-841A-8AD4-2FCD2E8E51BD}"/>
              </a:ext>
            </a:extLst>
          </p:cNvPr>
          <p:cNvGrpSpPr/>
          <p:nvPr/>
        </p:nvGrpSpPr>
        <p:grpSpPr>
          <a:xfrm rot="9469324">
            <a:off x="4070799" y="4036834"/>
            <a:ext cx="1131675" cy="1470310"/>
            <a:chOff x="4020870" y="2194485"/>
            <a:chExt cx="1102258" cy="1432090"/>
          </a:xfrm>
          <a:solidFill>
            <a:srgbClr val="F59701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等腰三角形 43">
              <a:extLst>
                <a:ext uri="{FF2B5EF4-FFF2-40B4-BE49-F238E27FC236}">
                  <a16:creationId xmlns:a16="http://schemas.microsoft.com/office/drawing/2014/main" id="{D12F9429-3F39-99A2-1995-F2ABA74C62E4}"/>
                </a:ext>
              </a:extLst>
            </p:cNvPr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09585">
                <a:defRPr/>
              </a:pPr>
              <a:endParaRPr lang="zh-CN" altLang="en-US" sz="120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endParaRPr>
            </a:p>
          </p:txBody>
        </p:sp>
        <p:sp>
          <p:nvSpPr>
            <p:cNvPr id="28" name="等腰三角形 42">
              <a:extLst>
                <a:ext uri="{FF2B5EF4-FFF2-40B4-BE49-F238E27FC236}">
                  <a16:creationId xmlns:a16="http://schemas.microsoft.com/office/drawing/2014/main" id="{9DFE9F52-E275-428F-50F6-3C1879624195}"/>
                </a:ext>
              </a:extLst>
            </p:cNvPr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09585">
                <a:defRPr/>
              </a:pPr>
              <a:endParaRPr lang="zh-CN" altLang="en-US" sz="12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endParaRPr>
            </a:p>
          </p:txBody>
        </p:sp>
      </p:grpSp>
      <p:sp>
        <p:nvSpPr>
          <p:cNvPr id="29" name="椭圆 34">
            <a:extLst>
              <a:ext uri="{FF2B5EF4-FFF2-40B4-BE49-F238E27FC236}">
                <a16:creationId xmlns:a16="http://schemas.microsoft.com/office/drawing/2014/main" id="{607FF171-854B-FBC8-0DF7-DB5BB83D5AE2}"/>
              </a:ext>
            </a:extLst>
          </p:cNvPr>
          <p:cNvSpPr/>
          <p:nvPr/>
        </p:nvSpPr>
        <p:spPr>
          <a:xfrm rot="8068240">
            <a:off x="3016287" y="5345250"/>
            <a:ext cx="1057289" cy="135973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206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algn="ctr" defTabSz="609585">
              <a:defRPr/>
            </a:pPr>
            <a:endParaRPr lang="zh-CN" altLang="en-US" sz="120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30" name="TextBox 33">
            <a:extLst>
              <a:ext uri="{FF2B5EF4-FFF2-40B4-BE49-F238E27FC236}">
                <a16:creationId xmlns:a16="http://schemas.microsoft.com/office/drawing/2014/main" id="{976B382E-332F-ED19-5F3A-1C2F72E98CC2}"/>
              </a:ext>
            </a:extLst>
          </p:cNvPr>
          <p:cNvSpPr txBox="1"/>
          <p:nvPr/>
        </p:nvSpPr>
        <p:spPr>
          <a:xfrm>
            <a:off x="1559698" y="3034341"/>
            <a:ext cx="6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endParaRPr lang="zh-CN" altLang="en-US" sz="12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31" name="TextBox 34">
            <a:extLst>
              <a:ext uri="{FF2B5EF4-FFF2-40B4-BE49-F238E27FC236}">
                <a16:creationId xmlns:a16="http://schemas.microsoft.com/office/drawing/2014/main" id="{9E8E6C49-8314-AD94-A4B6-762C68254D60}"/>
              </a:ext>
            </a:extLst>
          </p:cNvPr>
          <p:cNvSpPr txBox="1"/>
          <p:nvPr/>
        </p:nvSpPr>
        <p:spPr>
          <a:xfrm>
            <a:off x="4421421" y="4406033"/>
            <a:ext cx="54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1219170">
              <a:buClrTx/>
              <a:buFontTx/>
              <a:buNone/>
              <a:defRPr sz="4800" b="1" kern="1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09585"/>
            <a:r>
              <a:rPr lang="en-US" altLang="zh-CN" sz="2400" dirty="0">
                <a:sym typeface="Arial" panose="020B0604020202020204" pitchFamily="34" charset="0"/>
              </a:rPr>
              <a:t>2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B0A48D60-A585-502B-0C7E-8350DA3E9945}"/>
              </a:ext>
            </a:extLst>
          </p:cNvPr>
          <p:cNvSpPr txBox="1"/>
          <p:nvPr/>
        </p:nvSpPr>
        <p:spPr>
          <a:xfrm>
            <a:off x="7802286" y="4384766"/>
            <a:ext cx="54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defTabSz="1219170">
              <a:buClrTx/>
              <a:buFontTx/>
              <a:buNone/>
              <a:defRPr sz="4800" b="1" kern="1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09585"/>
            <a:r>
              <a:rPr lang="en-US" altLang="zh-CN" sz="2400" dirty="0">
                <a:sym typeface="Arial" panose="020B0604020202020204" pitchFamily="34" charset="0"/>
              </a:rPr>
              <a:t>4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33" name="TextBox 37">
            <a:extLst>
              <a:ext uri="{FF2B5EF4-FFF2-40B4-BE49-F238E27FC236}">
                <a16:creationId xmlns:a16="http://schemas.microsoft.com/office/drawing/2014/main" id="{9DB01B26-3367-15F9-F1F1-B10150D60699}"/>
              </a:ext>
            </a:extLst>
          </p:cNvPr>
          <p:cNvSpPr txBox="1"/>
          <p:nvPr/>
        </p:nvSpPr>
        <p:spPr>
          <a:xfrm>
            <a:off x="8829382" y="5660350"/>
            <a:ext cx="54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defTabSz="1219170">
              <a:buClrTx/>
              <a:buFontTx/>
              <a:buNone/>
              <a:defRPr sz="4800" b="1" kern="1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09585"/>
            <a:r>
              <a:rPr lang="en-US" altLang="zh-CN" sz="2400" dirty="0">
                <a:sym typeface="Arial" panose="020B0604020202020204" pitchFamily="34" charset="0"/>
              </a:rPr>
              <a:t>5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83220721-FF25-29AA-9144-FC727B2250DF}"/>
              </a:ext>
            </a:extLst>
          </p:cNvPr>
          <p:cNvSpPr txBox="1"/>
          <p:nvPr/>
        </p:nvSpPr>
        <p:spPr>
          <a:xfrm>
            <a:off x="6162064" y="3849535"/>
            <a:ext cx="54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defTabSz="1219170">
              <a:buClrTx/>
              <a:buFontTx/>
              <a:buNone/>
              <a:defRPr sz="4800" b="1" kern="1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09585"/>
            <a:r>
              <a:rPr lang="en-US" altLang="zh-CN" sz="2400" dirty="0">
                <a:sym typeface="Arial" panose="020B0604020202020204" pitchFamily="34" charset="0"/>
              </a:rPr>
              <a:t>3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35" name="TextBox 39">
            <a:extLst>
              <a:ext uri="{FF2B5EF4-FFF2-40B4-BE49-F238E27FC236}">
                <a16:creationId xmlns:a16="http://schemas.microsoft.com/office/drawing/2014/main" id="{DC70F2A7-1797-89A3-4C35-D2E4F55CE957}"/>
              </a:ext>
            </a:extLst>
          </p:cNvPr>
          <p:cNvSpPr txBox="1"/>
          <p:nvPr/>
        </p:nvSpPr>
        <p:spPr>
          <a:xfrm>
            <a:off x="3317230" y="5681626"/>
            <a:ext cx="54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6" name="TextBox 40">
            <a:extLst>
              <a:ext uri="{FF2B5EF4-FFF2-40B4-BE49-F238E27FC236}">
                <a16:creationId xmlns:a16="http://schemas.microsoft.com/office/drawing/2014/main" id="{F5156067-287F-63DD-8F4B-3765E5F7EBC4}"/>
              </a:ext>
            </a:extLst>
          </p:cNvPr>
          <p:cNvSpPr txBox="1"/>
          <p:nvPr/>
        </p:nvSpPr>
        <p:spPr>
          <a:xfrm>
            <a:off x="312798" y="4951989"/>
            <a:ext cx="3157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 defTabSz="1219170">
              <a:defRPr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09585"/>
            <a:r>
              <a:rPr lang="fr-FR" altLang="zh-CN" sz="2200" dirty="0">
                <a:solidFill>
                  <a:sysClr val="windowText" lastClr="000000"/>
                </a:solidFill>
                <a:sym typeface="Arial" panose="020B0604020202020204" pitchFamily="34" charset="0"/>
              </a:rPr>
              <a:t>Analyse  &amp; spécification des besoins</a:t>
            </a:r>
          </a:p>
        </p:txBody>
      </p:sp>
      <p:sp>
        <p:nvSpPr>
          <p:cNvPr id="37" name="TextBox 41">
            <a:extLst>
              <a:ext uri="{FF2B5EF4-FFF2-40B4-BE49-F238E27FC236}">
                <a16:creationId xmlns:a16="http://schemas.microsoft.com/office/drawing/2014/main" id="{7B6214C8-5291-9194-3008-809FAA7A7D7D}"/>
              </a:ext>
            </a:extLst>
          </p:cNvPr>
          <p:cNvSpPr txBox="1"/>
          <p:nvPr/>
        </p:nvSpPr>
        <p:spPr>
          <a:xfrm>
            <a:off x="855641" y="3701389"/>
            <a:ext cx="31082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1219170">
              <a:buClrTx/>
              <a:defRPr sz="4400" kern="120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09585"/>
            <a:r>
              <a:rPr lang="fr-FR" sz="2200" dirty="0">
                <a:sym typeface="Arial"/>
              </a:rPr>
              <a:t>Préparation &amp; intégration des données</a:t>
            </a:r>
          </a:p>
        </p:txBody>
      </p:sp>
      <p:sp>
        <p:nvSpPr>
          <p:cNvPr id="38" name="TextBox 42">
            <a:extLst>
              <a:ext uri="{FF2B5EF4-FFF2-40B4-BE49-F238E27FC236}">
                <a16:creationId xmlns:a16="http://schemas.microsoft.com/office/drawing/2014/main" id="{4DDB0077-2BF3-41CF-A6C0-274294ADD10E}"/>
              </a:ext>
            </a:extLst>
          </p:cNvPr>
          <p:cNvSpPr txBox="1"/>
          <p:nvPr/>
        </p:nvSpPr>
        <p:spPr>
          <a:xfrm>
            <a:off x="4840722" y="2648499"/>
            <a:ext cx="2981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1219170">
              <a:buClrTx/>
              <a:defRPr sz="4400" kern="120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09585"/>
            <a:r>
              <a:rPr lang="fr-FR" altLang="zh-CN" sz="2200" dirty="0">
                <a:sym typeface="Arial" panose="020B0604020202020204" pitchFamily="34" charset="0"/>
              </a:rPr>
              <a:t>Modélisation du Data Warehouse</a:t>
            </a:r>
          </a:p>
        </p:txBody>
      </p:sp>
      <p:sp>
        <p:nvSpPr>
          <p:cNvPr id="39" name="TextBox 43">
            <a:extLst>
              <a:ext uri="{FF2B5EF4-FFF2-40B4-BE49-F238E27FC236}">
                <a16:creationId xmlns:a16="http://schemas.microsoft.com/office/drawing/2014/main" id="{C07DD6D9-414A-FFCD-9194-4382806007F9}"/>
              </a:ext>
            </a:extLst>
          </p:cNvPr>
          <p:cNvSpPr txBox="1"/>
          <p:nvPr/>
        </p:nvSpPr>
        <p:spPr>
          <a:xfrm>
            <a:off x="8655157" y="3701389"/>
            <a:ext cx="268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1219170">
              <a:buClrTx/>
              <a:defRPr sz="4400" kern="120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09585"/>
            <a:r>
              <a:rPr lang="fr-FR" altLang="zh-CN" sz="2200" dirty="0">
                <a:sym typeface="Arial" panose="020B0604020202020204" pitchFamily="34" charset="0"/>
              </a:rPr>
              <a:t>Visualisation &amp; analyses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A28C3BDE-B1AD-5C33-966B-ED680CC29421}"/>
              </a:ext>
            </a:extLst>
          </p:cNvPr>
          <p:cNvSpPr txBox="1"/>
          <p:nvPr/>
        </p:nvSpPr>
        <p:spPr>
          <a:xfrm>
            <a:off x="9535983" y="4959295"/>
            <a:ext cx="2539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1219170">
              <a:buClrTx/>
              <a:defRPr sz="4400" kern="1200">
                <a:solidFill>
                  <a:sysClr val="windowText" lastClr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609585"/>
            <a:r>
              <a:rPr lang="fr-FR" altLang="zh-CN" sz="2200" dirty="0">
                <a:sym typeface="Arial" panose="020B0604020202020204" pitchFamily="34" charset="0"/>
              </a:rPr>
              <a:t>Prévision &amp; déploiement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E66E74-7EBC-7ACD-F129-351BA272FDD1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9083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3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3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3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6" grpId="0" animBg="1"/>
          <p:bldP spid="29" grpId="0" animBg="1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38" grpId="0"/>
          <p:bldP spid="39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3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3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3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6" grpId="0" animBg="1"/>
          <p:bldP spid="29" grpId="0" animBg="1"/>
          <p:bldP spid="31" grpId="0"/>
          <p:bldP spid="32" grpId="0"/>
          <p:bldP spid="33" grpId="0"/>
          <p:bldP spid="34" grpId="0"/>
          <p:bldP spid="35" grpId="0"/>
          <p:bldP spid="36" grpId="0"/>
          <p:bldP spid="37" grpId="0"/>
          <p:bldP spid="38" grpId="0"/>
          <p:bldP spid="39" grpId="0"/>
          <p:bldP spid="40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F929-6EB2-6F13-54DD-A9F6BC815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2B3BBE1-F6B4-A8BC-5C18-05254D720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B92181-295E-8F9B-BAB1-E2863D3EAD20}"/>
              </a:ext>
            </a:extLst>
          </p:cNvPr>
          <p:cNvSpPr/>
          <p:nvPr/>
        </p:nvSpPr>
        <p:spPr>
          <a:xfrm>
            <a:off x="-4468" y="0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94E9AE5-901C-9CEC-AB19-73A3C300A009}"/>
              </a:ext>
            </a:extLst>
          </p:cNvPr>
          <p:cNvSpPr/>
          <p:nvPr/>
        </p:nvSpPr>
        <p:spPr>
          <a:xfrm>
            <a:off x="1377402" y="2096776"/>
            <a:ext cx="3080732" cy="537734"/>
          </a:xfrm>
          <a:prstGeom prst="roundRect">
            <a:avLst>
              <a:gd name="adj" fmla="val 31479"/>
            </a:avLst>
          </a:prstGeom>
          <a:solidFill>
            <a:srgbClr val="F38901"/>
          </a:solidFill>
          <a:ln>
            <a:solidFill>
              <a:srgbClr val="1015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0CFB4A-64FA-7212-C464-945692DCEE9D}"/>
              </a:ext>
            </a:extLst>
          </p:cNvPr>
          <p:cNvSpPr txBox="1"/>
          <p:nvPr/>
        </p:nvSpPr>
        <p:spPr>
          <a:xfrm>
            <a:off x="1624881" y="2188673"/>
            <a:ext cx="2585777" cy="35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16" tIns="22859" rIns="45716" bIns="22859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fontAlgn="base">
              <a:spcBef>
                <a:spcPct val="0"/>
              </a:spcBef>
              <a:spcAft>
                <a:spcPct val="0"/>
              </a:spcAft>
              <a:buClrTx/>
              <a:defRPr sz="42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1pPr>
          </a:lstStyle>
          <a:p>
            <a:pPr defTabSz="457200"/>
            <a:r>
              <a:rPr lang="fr-FR" sz="2000" dirty="0">
                <a:solidFill>
                  <a:schemeClr val="bg1"/>
                </a:solidFill>
                <a:sym typeface="Arial"/>
              </a:rPr>
              <a:t>Besoins fonctionnels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E73AFC8-BB9D-5135-F240-9636B8E4E14F}"/>
              </a:ext>
            </a:extLst>
          </p:cNvPr>
          <p:cNvCxnSpPr/>
          <p:nvPr/>
        </p:nvCxnSpPr>
        <p:spPr>
          <a:xfrm>
            <a:off x="5990907" y="2971800"/>
            <a:ext cx="0" cy="3505200"/>
          </a:xfrm>
          <a:prstGeom prst="line">
            <a:avLst/>
          </a:prstGeom>
          <a:ln>
            <a:solidFill>
              <a:srgbClr val="034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2601D86-61A5-A8BA-5704-61A8C6C36B9A}"/>
              </a:ext>
            </a:extLst>
          </p:cNvPr>
          <p:cNvSpPr txBox="1"/>
          <p:nvPr/>
        </p:nvSpPr>
        <p:spPr>
          <a:xfrm>
            <a:off x="433127" y="3515196"/>
            <a:ext cx="5529145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just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l" defTabSz="457200">
              <a:lnSpc>
                <a:spcPct val="150000"/>
              </a:lnSpc>
              <a:buClr>
                <a:srgbClr val="000000"/>
              </a:buClr>
            </a:pPr>
            <a:r>
              <a:rPr lang="fr-FR" sz="2000" kern="0" dirty="0">
                <a:solidFill>
                  <a:srgbClr val="000000"/>
                </a:solidFill>
                <a:sym typeface="Arial"/>
              </a:rPr>
              <a:t>•	Centralisation des données</a:t>
            </a:r>
          </a:p>
          <a:p>
            <a:pPr algn="l" defTabSz="457200">
              <a:lnSpc>
                <a:spcPct val="150000"/>
              </a:lnSpc>
              <a:buClr>
                <a:srgbClr val="000000"/>
              </a:buClr>
            </a:pPr>
            <a:r>
              <a:rPr lang="fr-FR" sz="2000" kern="0" dirty="0">
                <a:solidFill>
                  <a:srgbClr val="000000"/>
                </a:solidFill>
                <a:sym typeface="Arial"/>
              </a:rPr>
              <a:t>•	Visualisation des KPIs</a:t>
            </a:r>
          </a:p>
          <a:p>
            <a:pPr algn="l" defTabSz="457200">
              <a:lnSpc>
                <a:spcPct val="150000"/>
              </a:lnSpc>
              <a:buClr>
                <a:srgbClr val="000000"/>
              </a:buClr>
            </a:pPr>
            <a:r>
              <a:rPr lang="fr-FR" sz="2000" kern="0" dirty="0">
                <a:solidFill>
                  <a:srgbClr val="000000"/>
                </a:solidFill>
                <a:sym typeface="Arial"/>
              </a:rPr>
              <a:t>•	Prévision de l’évolution du taux de recouvrement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7E2DA0-40FB-2EBB-AE81-BCCC0A0399FF}"/>
              </a:ext>
            </a:extLst>
          </p:cNvPr>
          <p:cNvSpPr txBox="1"/>
          <p:nvPr/>
        </p:nvSpPr>
        <p:spPr>
          <a:xfrm>
            <a:off x="6401555" y="3515196"/>
            <a:ext cx="5346696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just">
              <a:lnSpc>
                <a:spcPct val="150000"/>
              </a:lnSpc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85750" indent="-285750" defTabSz="4572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000" kern="0" dirty="0">
                <a:solidFill>
                  <a:srgbClr val="000000"/>
                </a:solidFill>
                <a:sym typeface="Arial"/>
              </a:rPr>
              <a:t>Ergonomie</a:t>
            </a:r>
          </a:p>
          <a:p>
            <a:pPr marL="285750" indent="-285750" defTabSz="4572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000" kern="0" dirty="0">
                <a:solidFill>
                  <a:srgbClr val="000000"/>
                </a:solidFill>
                <a:sym typeface="Arial"/>
              </a:rPr>
              <a:t>Efficacité </a:t>
            </a:r>
          </a:p>
          <a:p>
            <a:pPr marL="285750" indent="-285750" defTabSz="4572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000" kern="0" dirty="0">
                <a:solidFill>
                  <a:srgbClr val="000000"/>
                </a:solidFill>
                <a:sym typeface="Arial"/>
              </a:rPr>
              <a:t>Performance</a:t>
            </a:r>
          </a:p>
          <a:p>
            <a:pPr marL="285750" indent="-285750" defTabSz="4572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000" kern="0" dirty="0">
                <a:solidFill>
                  <a:srgbClr val="000000"/>
                </a:solidFill>
                <a:sym typeface="Arial"/>
              </a:rPr>
              <a:t>Simplicité</a:t>
            </a:r>
          </a:p>
          <a:p>
            <a:pPr marL="285750" indent="-285750" defTabSz="4572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000" kern="0" dirty="0">
                <a:solidFill>
                  <a:srgbClr val="000000"/>
                </a:solidFill>
                <a:sym typeface="Arial"/>
              </a:rPr>
              <a:t>Sécurité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6D513CC-A5E7-D1DB-2543-ECF74FD98BD8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</a:p>
        </p:txBody>
      </p:sp>
      <p:grpSp>
        <p:nvGrpSpPr>
          <p:cNvPr id="15" name="组合 3">
            <a:extLst>
              <a:ext uri="{FF2B5EF4-FFF2-40B4-BE49-F238E27FC236}">
                <a16:creationId xmlns:a16="http://schemas.microsoft.com/office/drawing/2014/main" id="{5F566F12-8C4A-6ACB-ED6F-94B615682058}"/>
              </a:ext>
            </a:extLst>
          </p:cNvPr>
          <p:cNvGrpSpPr/>
          <p:nvPr/>
        </p:nvGrpSpPr>
        <p:grpSpPr>
          <a:xfrm>
            <a:off x="797104" y="237967"/>
            <a:ext cx="10597791" cy="484269"/>
            <a:chOff x="-1855277" y="106565"/>
            <a:chExt cx="10603005" cy="484506"/>
          </a:xfrm>
        </p:grpSpPr>
        <p:sp>
          <p:nvSpPr>
            <p:cNvPr id="16" name="9">
              <a:extLst>
                <a:ext uri="{FF2B5EF4-FFF2-40B4-BE49-F238E27FC236}">
                  <a16:creationId xmlns:a16="http://schemas.microsoft.com/office/drawing/2014/main" id="{EDB3A0AE-6BD6-537A-8130-FDE71B0D2B4C}"/>
                </a:ext>
              </a:extLst>
            </p:cNvPr>
            <p:cNvSpPr txBox="1"/>
            <p:nvPr/>
          </p:nvSpPr>
          <p:spPr>
            <a:xfrm>
              <a:off x="-1855277" y="106565"/>
              <a:ext cx="10603005" cy="4310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28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Identification des besoins</a:t>
              </a:r>
            </a:p>
          </p:txBody>
        </p:sp>
        <p:cxnSp>
          <p:nvCxnSpPr>
            <p:cNvPr id="17" name="品 11">
              <a:extLst>
                <a:ext uri="{FF2B5EF4-FFF2-40B4-BE49-F238E27FC236}">
                  <a16:creationId xmlns:a16="http://schemas.microsoft.com/office/drawing/2014/main" id="{3964970B-468B-F70A-059E-E1D5124083A2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1724221" y="591071"/>
              <a:ext cx="10392458" cy="0"/>
            </a:xfrm>
            <a:prstGeom prst="line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4C82BCD-B45D-EA60-36BB-9649C2141C29}"/>
              </a:ext>
            </a:extLst>
          </p:cNvPr>
          <p:cNvSpPr/>
          <p:nvPr/>
        </p:nvSpPr>
        <p:spPr>
          <a:xfrm>
            <a:off x="7486387" y="2088752"/>
            <a:ext cx="3080732" cy="537734"/>
          </a:xfrm>
          <a:prstGeom prst="roundRect">
            <a:avLst>
              <a:gd name="adj" fmla="val 31479"/>
            </a:avLst>
          </a:prstGeom>
          <a:solidFill>
            <a:srgbClr val="F38901"/>
          </a:solidFill>
          <a:ln>
            <a:solidFill>
              <a:srgbClr val="0045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928295-A1FA-0CCC-76D3-F160E4B13312}"/>
              </a:ext>
            </a:extLst>
          </p:cNvPr>
          <p:cNvSpPr txBox="1"/>
          <p:nvPr/>
        </p:nvSpPr>
        <p:spPr>
          <a:xfrm>
            <a:off x="7607892" y="2180648"/>
            <a:ext cx="2837722" cy="35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16" tIns="22859" rIns="45716" bIns="22859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fontAlgn="base">
              <a:spcBef>
                <a:spcPct val="0"/>
              </a:spcBef>
              <a:spcAft>
                <a:spcPct val="0"/>
              </a:spcAft>
              <a:buClrTx/>
              <a:defRPr sz="42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1pPr>
          </a:lstStyle>
          <a:p>
            <a:pPr defTabSz="457200"/>
            <a:r>
              <a:rPr lang="fr-FR" sz="2000" dirty="0">
                <a:solidFill>
                  <a:schemeClr val="bg1"/>
                </a:solidFill>
                <a:sym typeface="Arial"/>
              </a:rPr>
              <a:t>Besoins non fonctionnels</a:t>
            </a:r>
          </a:p>
        </p:txBody>
      </p:sp>
    </p:spTree>
    <p:extLst>
      <p:ext uri="{BB962C8B-B14F-4D97-AF65-F5344CB8AC3E}">
        <p14:creationId xmlns:p14="http://schemas.microsoft.com/office/powerpoint/2010/main" val="3537171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B6A04-3D21-4A9C-1C5E-AEA313B3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94C4D9F-E8CE-13B7-BB40-76735E204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7EB39A-71F2-15F5-99E6-ED93988427CA}"/>
              </a:ext>
            </a:extLst>
          </p:cNvPr>
          <p:cNvSpPr/>
          <p:nvPr/>
        </p:nvSpPr>
        <p:spPr>
          <a:xfrm>
            <a:off x="11574" y="0"/>
            <a:ext cx="12192000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1992F3-1DE5-266E-CD3B-4062F527FD91}"/>
              </a:ext>
            </a:extLst>
          </p:cNvPr>
          <p:cNvSpPr/>
          <p:nvPr/>
        </p:nvSpPr>
        <p:spPr>
          <a:xfrm rot="10800000">
            <a:off x="-33306" y="6478638"/>
            <a:ext cx="12236879" cy="369294"/>
          </a:xfrm>
          <a:prstGeom prst="rect">
            <a:avLst/>
          </a:prstGeom>
          <a:solidFill>
            <a:srgbClr val="F3890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3DBDB07-BDD8-0BA2-D255-A7C051985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" b="1564"/>
          <a:stretch/>
        </p:blipFill>
        <p:spPr bwMode="auto">
          <a:xfrm>
            <a:off x="5939887" y="5960766"/>
            <a:ext cx="819502" cy="793860"/>
          </a:xfrm>
          <a:custGeom>
            <a:avLst/>
            <a:gdLst>
              <a:gd name="connsiteX0" fmla="*/ 992766 w 4114801"/>
              <a:gd name="connsiteY0" fmla="*/ 0 h 3986051"/>
              <a:gd name="connsiteX1" fmla="*/ 3122035 w 4114801"/>
              <a:gd name="connsiteY1" fmla="*/ 0 h 3986051"/>
              <a:gd name="connsiteX2" fmla="*/ 4114801 w 4114801"/>
              <a:gd name="connsiteY2" fmla="*/ 992766 h 3986051"/>
              <a:gd name="connsiteX3" fmla="*/ 4114801 w 4114801"/>
              <a:gd name="connsiteY3" fmla="*/ 2993285 h 3986051"/>
              <a:gd name="connsiteX4" fmla="*/ 3122035 w 4114801"/>
              <a:gd name="connsiteY4" fmla="*/ 3986051 h 3986051"/>
              <a:gd name="connsiteX5" fmla="*/ 992766 w 4114801"/>
              <a:gd name="connsiteY5" fmla="*/ 3986051 h 3986051"/>
              <a:gd name="connsiteX6" fmla="*/ 0 w 4114801"/>
              <a:gd name="connsiteY6" fmla="*/ 2993285 h 3986051"/>
              <a:gd name="connsiteX7" fmla="*/ 0 w 4114801"/>
              <a:gd name="connsiteY7" fmla="*/ 992766 h 3986051"/>
              <a:gd name="connsiteX8" fmla="*/ 992766 w 4114801"/>
              <a:gd name="connsiteY8" fmla="*/ 0 h 398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1" h="3986051">
                <a:moveTo>
                  <a:pt x="992766" y="0"/>
                </a:moveTo>
                <a:lnTo>
                  <a:pt x="3122035" y="0"/>
                </a:lnTo>
                <a:cubicBezTo>
                  <a:pt x="3670325" y="0"/>
                  <a:pt x="4114801" y="444476"/>
                  <a:pt x="4114801" y="992766"/>
                </a:cubicBezTo>
                <a:lnTo>
                  <a:pt x="4114801" y="2993285"/>
                </a:lnTo>
                <a:cubicBezTo>
                  <a:pt x="4114801" y="3541575"/>
                  <a:pt x="3670325" y="3986051"/>
                  <a:pt x="3122035" y="3986051"/>
                </a:cubicBezTo>
                <a:lnTo>
                  <a:pt x="992766" y="3986051"/>
                </a:lnTo>
                <a:cubicBezTo>
                  <a:pt x="444476" y="3986051"/>
                  <a:pt x="0" y="3541575"/>
                  <a:pt x="0" y="2993285"/>
                </a:cubicBezTo>
                <a:lnTo>
                  <a:pt x="0" y="992766"/>
                </a:lnTo>
                <a:cubicBezTo>
                  <a:pt x="0" y="444476"/>
                  <a:pt x="444476" y="0"/>
                  <a:pt x="9927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3">
            <a:extLst>
              <a:ext uri="{FF2B5EF4-FFF2-40B4-BE49-F238E27FC236}">
                <a16:creationId xmlns:a16="http://schemas.microsoft.com/office/drawing/2014/main" id="{34ECEB56-9947-090E-EB24-CE76FA383C98}"/>
              </a:ext>
            </a:extLst>
          </p:cNvPr>
          <p:cNvGrpSpPr/>
          <p:nvPr/>
        </p:nvGrpSpPr>
        <p:grpSpPr>
          <a:xfrm>
            <a:off x="2464700" y="678936"/>
            <a:ext cx="7421084" cy="582606"/>
            <a:chOff x="-76832" y="24229"/>
            <a:chExt cx="7424735" cy="582892"/>
          </a:xfrm>
        </p:grpSpPr>
        <p:sp>
          <p:nvSpPr>
            <p:cNvPr id="3" name="9">
              <a:extLst>
                <a:ext uri="{FF2B5EF4-FFF2-40B4-BE49-F238E27FC236}">
                  <a16:creationId xmlns:a16="http://schemas.microsoft.com/office/drawing/2014/main" id="{6D7E9498-C0DC-FA5D-C7FC-34C129F4A377}"/>
                </a:ext>
              </a:extLst>
            </p:cNvPr>
            <p:cNvSpPr txBox="1"/>
            <p:nvPr/>
          </p:nvSpPr>
          <p:spPr>
            <a:xfrm>
              <a:off x="-76832" y="24229"/>
              <a:ext cx="7424735" cy="461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0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Définition des KPIs</a:t>
              </a:r>
            </a:p>
          </p:txBody>
        </p:sp>
        <p:cxnSp>
          <p:nvCxnSpPr>
            <p:cNvPr id="11" name="品 11">
              <a:extLst>
                <a:ext uri="{FF2B5EF4-FFF2-40B4-BE49-F238E27FC236}">
                  <a16:creationId xmlns:a16="http://schemas.microsoft.com/office/drawing/2014/main" id="{1B416F82-C9E2-6D00-3E80-715575107958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76832" y="607121"/>
              <a:ext cx="7424735" cy="0"/>
            </a:xfrm>
            <a:prstGeom prst="line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sp>
        <p:nvSpPr>
          <p:cNvPr id="15" name="Freeform 7">
            <a:extLst>
              <a:ext uri="{FF2B5EF4-FFF2-40B4-BE49-F238E27FC236}">
                <a16:creationId xmlns:a16="http://schemas.microsoft.com/office/drawing/2014/main" id="{051CB861-925C-21D3-9B1F-4E8ED393E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553" y="2400352"/>
            <a:ext cx="2603961" cy="2583055"/>
          </a:xfrm>
          <a:custGeom>
            <a:avLst/>
            <a:gdLst>
              <a:gd name="T0" fmla="*/ 1375 w 2749"/>
              <a:gd name="T1" fmla="*/ 0 h 2729"/>
              <a:gd name="T2" fmla="*/ 2749 w 2749"/>
              <a:gd name="T3" fmla="*/ 1374 h 2729"/>
              <a:gd name="T4" fmla="*/ 1606 w 2749"/>
              <a:gd name="T5" fmla="*/ 2729 h 2729"/>
              <a:gd name="T6" fmla="*/ 12 w 2749"/>
              <a:gd name="T7" fmla="*/ 1552 h 2729"/>
              <a:gd name="T8" fmla="*/ 0 w 2749"/>
              <a:gd name="T9" fmla="*/ 1374 h 2729"/>
              <a:gd name="T10" fmla="*/ 1375 w 2749"/>
              <a:gd name="T11" fmla="*/ 0 h 2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49" h="2729">
                <a:moveTo>
                  <a:pt x="1375" y="0"/>
                </a:moveTo>
                <a:cubicBezTo>
                  <a:pt x="2133" y="0"/>
                  <a:pt x="2749" y="615"/>
                  <a:pt x="2749" y="1374"/>
                </a:cubicBezTo>
                <a:cubicBezTo>
                  <a:pt x="2749" y="2054"/>
                  <a:pt x="2254" y="2619"/>
                  <a:pt x="1606" y="2729"/>
                </a:cubicBezTo>
                <a:lnTo>
                  <a:pt x="12" y="1552"/>
                </a:lnTo>
                <a:cubicBezTo>
                  <a:pt x="4" y="1494"/>
                  <a:pt x="0" y="1435"/>
                  <a:pt x="0" y="1374"/>
                </a:cubicBezTo>
                <a:cubicBezTo>
                  <a:pt x="0" y="615"/>
                  <a:pt x="616" y="0"/>
                  <a:pt x="1375" y="0"/>
                </a:cubicBezTo>
                <a:close/>
              </a:path>
            </a:pathLst>
          </a:custGeom>
          <a:solidFill>
            <a:srgbClr val="F38901"/>
          </a:solidFill>
          <a:ln>
            <a:noFill/>
          </a:ln>
        </p:spPr>
        <p:txBody>
          <a:bodyPr lIns="45716" tIns="22859" rIns="45716" bIns="22859"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900">
              <a:solidFill>
                <a:srgbClr val="294A5A"/>
              </a:solidFill>
              <a:latin typeface="Arial" pitchFamily="34" charset="0"/>
              <a:ea typeface="宋体" pitchFamily="2" charset="-122"/>
              <a:cs typeface="Arial"/>
              <a:sym typeface="Arial"/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93C81496-6CDC-0DCF-B70D-8D4AC0935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rot="13010205" flipH="1" flipV="1">
            <a:off x="368598" y="3970229"/>
            <a:ext cx="3591190" cy="53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reeform 7">
            <a:extLst>
              <a:ext uri="{FF2B5EF4-FFF2-40B4-BE49-F238E27FC236}">
                <a16:creationId xmlns:a16="http://schemas.microsoft.com/office/drawing/2014/main" id="{AB8AE85A-9C2E-2D2B-1E77-75385678B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907" y="2400352"/>
            <a:ext cx="2603961" cy="2583055"/>
          </a:xfrm>
          <a:custGeom>
            <a:avLst/>
            <a:gdLst>
              <a:gd name="T0" fmla="*/ 1375 w 2749"/>
              <a:gd name="T1" fmla="*/ 0 h 2729"/>
              <a:gd name="T2" fmla="*/ 2749 w 2749"/>
              <a:gd name="T3" fmla="*/ 1374 h 2729"/>
              <a:gd name="T4" fmla="*/ 1606 w 2749"/>
              <a:gd name="T5" fmla="*/ 2729 h 2729"/>
              <a:gd name="T6" fmla="*/ 12 w 2749"/>
              <a:gd name="T7" fmla="*/ 1552 h 2729"/>
              <a:gd name="T8" fmla="*/ 0 w 2749"/>
              <a:gd name="T9" fmla="*/ 1374 h 2729"/>
              <a:gd name="T10" fmla="*/ 1375 w 2749"/>
              <a:gd name="T11" fmla="*/ 0 h 2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49" h="2729">
                <a:moveTo>
                  <a:pt x="1375" y="0"/>
                </a:moveTo>
                <a:cubicBezTo>
                  <a:pt x="2133" y="0"/>
                  <a:pt x="2749" y="615"/>
                  <a:pt x="2749" y="1374"/>
                </a:cubicBezTo>
                <a:cubicBezTo>
                  <a:pt x="2749" y="2054"/>
                  <a:pt x="2254" y="2619"/>
                  <a:pt x="1606" y="2729"/>
                </a:cubicBezTo>
                <a:lnTo>
                  <a:pt x="12" y="1552"/>
                </a:lnTo>
                <a:cubicBezTo>
                  <a:pt x="4" y="1494"/>
                  <a:pt x="0" y="1435"/>
                  <a:pt x="0" y="1374"/>
                </a:cubicBezTo>
                <a:cubicBezTo>
                  <a:pt x="0" y="615"/>
                  <a:pt x="616" y="0"/>
                  <a:pt x="1375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lIns="45716" tIns="22859" rIns="45716" bIns="22859"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900">
              <a:solidFill>
                <a:srgbClr val="294A5A"/>
              </a:solidFill>
              <a:latin typeface="Arial" pitchFamily="34" charset="0"/>
              <a:ea typeface="宋体" pitchFamily="2" charset="-122"/>
              <a:cs typeface="Arial"/>
              <a:sym typeface="Arial"/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7E02A49C-54ED-5F91-DC0B-CEFE2D1CC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rot="13010205" flipH="1" flipV="1">
            <a:off x="3717267" y="3914100"/>
            <a:ext cx="3591190" cy="53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reeform 7">
            <a:extLst>
              <a:ext uri="{FF2B5EF4-FFF2-40B4-BE49-F238E27FC236}">
                <a16:creationId xmlns:a16="http://schemas.microsoft.com/office/drawing/2014/main" id="{E6F5CADE-06E2-D6FC-364A-6D0F7AB82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4747" y="2475696"/>
            <a:ext cx="2606284" cy="2583055"/>
          </a:xfrm>
          <a:custGeom>
            <a:avLst/>
            <a:gdLst>
              <a:gd name="T0" fmla="*/ 1375 w 2749"/>
              <a:gd name="T1" fmla="*/ 0 h 2729"/>
              <a:gd name="T2" fmla="*/ 2749 w 2749"/>
              <a:gd name="T3" fmla="*/ 1374 h 2729"/>
              <a:gd name="T4" fmla="*/ 1606 w 2749"/>
              <a:gd name="T5" fmla="*/ 2729 h 2729"/>
              <a:gd name="T6" fmla="*/ 12 w 2749"/>
              <a:gd name="T7" fmla="*/ 1552 h 2729"/>
              <a:gd name="T8" fmla="*/ 0 w 2749"/>
              <a:gd name="T9" fmla="*/ 1374 h 2729"/>
              <a:gd name="T10" fmla="*/ 1375 w 2749"/>
              <a:gd name="T11" fmla="*/ 0 h 2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49" h="2729">
                <a:moveTo>
                  <a:pt x="1375" y="0"/>
                </a:moveTo>
                <a:cubicBezTo>
                  <a:pt x="2133" y="0"/>
                  <a:pt x="2749" y="615"/>
                  <a:pt x="2749" y="1374"/>
                </a:cubicBezTo>
                <a:cubicBezTo>
                  <a:pt x="2749" y="2054"/>
                  <a:pt x="2254" y="2619"/>
                  <a:pt x="1606" y="2729"/>
                </a:cubicBezTo>
                <a:lnTo>
                  <a:pt x="12" y="1552"/>
                </a:lnTo>
                <a:cubicBezTo>
                  <a:pt x="4" y="1494"/>
                  <a:pt x="0" y="1435"/>
                  <a:pt x="0" y="1374"/>
                </a:cubicBezTo>
                <a:cubicBezTo>
                  <a:pt x="0" y="615"/>
                  <a:pt x="616" y="0"/>
                  <a:pt x="1375" y="0"/>
                </a:cubicBezTo>
                <a:close/>
              </a:path>
            </a:pathLst>
          </a:custGeom>
          <a:solidFill>
            <a:schemeClr val="tx2">
              <a:lumMod val="85000"/>
            </a:schemeClr>
          </a:solidFill>
          <a:ln>
            <a:noFill/>
          </a:ln>
        </p:spPr>
        <p:txBody>
          <a:bodyPr lIns="45716" tIns="22859" rIns="45716" bIns="22859"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900">
              <a:solidFill>
                <a:srgbClr val="294A5A"/>
              </a:solidFill>
              <a:latin typeface="Arial" pitchFamily="34" charset="0"/>
              <a:ea typeface="宋体" pitchFamily="2" charset="-122"/>
              <a:cs typeface="Arial"/>
              <a:sym typeface="Arial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52F5D57B-061F-167F-ED1A-01599DD27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rot="13010205" flipH="1" flipV="1">
            <a:off x="6943926" y="3850793"/>
            <a:ext cx="3588866" cy="53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0">
            <a:extLst>
              <a:ext uri="{FF2B5EF4-FFF2-40B4-BE49-F238E27FC236}">
                <a16:creationId xmlns:a16="http://schemas.microsoft.com/office/drawing/2014/main" id="{0BBC4326-6EDB-E465-0541-48D3AE3B6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4617" y="2936737"/>
            <a:ext cx="2299425" cy="133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16" tIns="22859" rIns="45716" bIns="22859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Arial"/>
              </a:rPr>
              <a:t>Taux de recouvrement global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895C9025-561C-371F-1F97-F29D1CE3B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965" y="2992854"/>
            <a:ext cx="2256763" cy="90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16" tIns="22859" rIns="45716" bIns="22859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fontAlgn="base">
              <a:spcBef>
                <a:spcPct val="0"/>
              </a:spcBef>
              <a:spcAft>
                <a:spcPct val="0"/>
              </a:spcAft>
              <a:buClrTx/>
              <a:defRPr sz="48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1pPr>
          </a:lstStyle>
          <a:p>
            <a:pPr defTabSz="457200"/>
            <a:r>
              <a:rPr lang="fr-FR" altLang="zh-CN" sz="2800" dirty="0">
                <a:sym typeface="Arial"/>
              </a:rPr>
              <a:t>Délai de recouvrement </a:t>
            </a: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F43D981E-F3B4-95DF-3F5E-1678415C5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1349" y="2992854"/>
            <a:ext cx="2385790" cy="103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16" tIns="22859" rIns="45716" bIns="22859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fontAlgn="base">
              <a:spcBef>
                <a:spcPct val="0"/>
              </a:spcBef>
              <a:spcAft>
                <a:spcPct val="0"/>
              </a:spcAft>
              <a:buClrTx/>
              <a:defRPr sz="48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1pPr>
          </a:lstStyle>
          <a:p>
            <a:pPr defTabSz="457200"/>
            <a:r>
              <a:rPr lang="fr-FR" altLang="zh-CN" sz="3200" dirty="0">
                <a:solidFill>
                  <a:srgbClr val="10155E"/>
                </a:solidFill>
                <a:sym typeface="Arial"/>
              </a:rPr>
              <a:t>Montant Payé</a:t>
            </a:r>
            <a:endParaRPr lang="zh-CN" altLang="en-US" sz="3200" dirty="0">
              <a:solidFill>
                <a:srgbClr val="10155E"/>
              </a:solidFill>
              <a:sym typeface="Arial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756F10-8B11-7FE5-10DF-01080A24A60F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1685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02801-0B1B-8DE6-D1FD-78ACB9B4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34B96398-6621-8468-0204-0512AFC26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7699E4-C99E-FBC9-D6C4-A79C224E6040}"/>
              </a:ext>
            </a:extLst>
          </p:cNvPr>
          <p:cNvSpPr/>
          <p:nvPr/>
        </p:nvSpPr>
        <p:spPr>
          <a:xfrm>
            <a:off x="11574" y="0"/>
            <a:ext cx="12192000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2" name="组合 3">
            <a:extLst>
              <a:ext uri="{FF2B5EF4-FFF2-40B4-BE49-F238E27FC236}">
                <a16:creationId xmlns:a16="http://schemas.microsoft.com/office/drawing/2014/main" id="{D1025F89-E32C-E01A-D003-D3810A37146E}"/>
              </a:ext>
            </a:extLst>
          </p:cNvPr>
          <p:cNvGrpSpPr/>
          <p:nvPr/>
        </p:nvGrpSpPr>
        <p:grpSpPr>
          <a:xfrm>
            <a:off x="2464700" y="678936"/>
            <a:ext cx="7421084" cy="582606"/>
            <a:chOff x="-76832" y="24229"/>
            <a:chExt cx="7424735" cy="582892"/>
          </a:xfrm>
        </p:grpSpPr>
        <p:sp>
          <p:nvSpPr>
            <p:cNvPr id="3" name="9">
              <a:extLst>
                <a:ext uri="{FF2B5EF4-FFF2-40B4-BE49-F238E27FC236}">
                  <a16:creationId xmlns:a16="http://schemas.microsoft.com/office/drawing/2014/main" id="{DE378608-9372-99E5-C91D-7172988E1344}"/>
                </a:ext>
              </a:extLst>
            </p:cNvPr>
            <p:cNvSpPr txBox="1"/>
            <p:nvPr/>
          </p:nvSpPr>
          <p:spPr>
            <a:xfrm>
              <a:off x="-76832" y="24229"/>
              <a:ext cx="7424735" cy="461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0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Les outils utilisés </a:t>
              </a:r>
            </a:p>
          </p:txBody>
        </p:sp>
        <p:cxnSp>
          <p:nvCxnSpPr>
            <p:cNvPr id="11" name="品 11">
              <a:extLst>
                <a:ext uri="{FF2B5EF4-FFF2-40B4-BE49-F238E27FC236}">
                  <a16:creationId xmlns:a16="http://schemas.microsoft.com/office/drawing/2014/main" id="{D614772A-07BA-302F-909E-C68CB47B7AE9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76832" y="607121"/>
              <a:ext cx="7424735" cy="0"/>
            </a:xfrm>
            <a:prstGeom prst="line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grpSp>
        <p:nvGrpSpPr>
          <p:cNvPr id="15" name="Google Shape;161;g2a215ac4c55_0_51">
            <a:extLst>
              <a:ext uri="{FF2B5EF4-FFF2-40B4-BE49-F238E27FC236}">
                <a16:creationId xmlns:a16="http://schemas.microsoft.com/office/drawing/2014/main" id="{07BBE309-551F-FE87-D050-4D8C190EC9DD}"/>
              </a:ext>
            </a:extLst>
          </p:cNvPr>
          <p:cNvGrpSpPr/>
          <p:nvPr/>
        </p:nvGrpSpPr>
        <p:grpSpPr>
          <a:xfrm>
            <a:off x="679109" y="3096340"/>
            <a:ext cx="5201194" cy="465027"/>
            <a:chOff x="0" y="-38100"/>
            <a:chExt cx="1886724" cy="358844"/>
          </a:xfrm>
        </p:grpSpPr>
        <p:sp>
          <p:nvSpPr>
            <p:cNvPr id="18" name="Google Shape;162;g2a215ac4c55_0_51">
              <a:extLst>
                <a:ext uri="{FF2B5EF4-FFF2-40B4-BE49-F238E27FC236}">
                  <a16:creationId xmlns:a16="http://schemas.microsoft.com/office/drawing/2014/main" id="{53C50FF2-E533-5D00-39D1-F7A7B2E407A5}"/>
                </a:ext>
              </a:extLst>
            </p:cNvPr>
            <p:cNvSpPr/>
            <p:nvPr/>
          </p:nvSpPr>
          <p:spPr>
            <a:xfrm>
              <a:off x="0" y="0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 extrusionOk="0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 defTabSz="457200">
                <a:lnSpc>
                  <a:spcPct val="139977"/>
                </a:lnSpc>
                <a:buClr>
                  <a:srgbClr val="FFFFFF"/>
                </a:buClr>
                <a:buSzPts val="4500"/>
                <a:defRPr/>
              </a:pPr>
              <a:endParaRPr sz="2250">
                <a:solidFill>
                  <a:srgbClr val="002060"/>
                </a:solidFill>
                <a:latin typeface="Yeseva One"/>
                <a:cs typeface="Arial"/>
                <a:sym typeface="Arial"/>
              </a:endParaRPr>
            </a:p>
          </p:txBody>
        </p:sp>
        <p:sp>
          <p:nvSpPr>
            <p:cNvPr id="19" name="Google Shape;163;g2a215ac4c55_0_51">
              <a:extLst>
                <a:ext uri="{FF2B5EF4-FFF2-40B4-BE49-F238E27FC236}">
                  <a16:creationId xmlns:a16="http://schemas.microsoft.com/office/drawing/2014/main" id="{BD3743FD-ED8B-58BA-04DF-08BFCC048A0B}"/>
                </a:ext>
              </a:extLst>
            </p:cNvPr>
            <p:cNvSpPr txBox="1"/>
            <p:nvPr/>
          </p:nvSpPr>
          <p:spPr>
            <a:xfrm>
              <a:off x="0" y="-38100"/>
              <a:ext cx="1886700" cy="3588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lnSpc>
                  <a:spcPct val="139977"/>
                </a:lnSpc>
                <a:buClr>
                  <a:srgbClr val="FFFFFF"/>
                </a:buClr>
                <a:buSzPts val="4500"/>
                <a:defRPr sz="4500">
                  <a:solidFill>
                    <a:srgbClr val="002060"/>
                  </a:solidFill>
                  <a:latin typeface="Yeseva One"/>
                  <a:ea typeface="Yeseva One"/>
                  <a:cs typeface="Yeseva One"/>
                </a:defRPr>
              </a:lvl1pPr>
            </a:lstStyle>
            <a:p>
              <a:pPr defTabSz="457200">
                <a:defRPr/>
              </a:pPr>
              <a:endParaRPr sz="2250">
                <a:sym typeface="Calibri"/>
              </a:endParaRPr>
            </a:p>
          </p:txBody>
        </p:sp>
      </p:grpSp>
      <p:sp>
        <p:nvSpPr>
          <p:cNvPr id="20" name="AutoShape 2" descr="Rapport financier images libres de droit, photos de Rapport financier |  Depositphotos">
            <a:extLst>
              <a:ext uri="{FF2B5EF4-FFF2-40B4-BE49-F238E27FC236}">
                <a16:creationId xmlns:a16="http://schemas.microsoft.com/office/drawing/2014/main" id="{0E733124-2165-4051-D43D-DBF90FE803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6098" y="4207175"/>
            <a:ext cx="205765" cy="20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fr-FR" sz="900">
              <a:solidFill>
                <a:prstClr val="black"/>
              </a:solidFill>
              <a:latin typeface="Calibri"/>
              <a:cs typeface="Arial"/>
              <a:sym typeface="Arial"/>
            </a:endParaRPr>
          </a:p>
        </p:txBody>
      </p:sp>
      <p:grpSp>
        <p:nvGrpSpPr>
          <p:cNvPr id="21" name="Google Shape;75;p16">
            <a:extLst>
              <a:ext uri="{FF2B5EF4-FFF2-40B4-BE49-F238E27FC236}">
                <a16:creationId xmlns:a16="http://schemas.microsoft.com/office/drawing/2014/main" id="{346848EF-469D-ECE6-5179-3B630C4AE7CA}"/>
              </a:ext>
            </a:extLst>
          </p:cNvPr>
          <p:cNvGrpSpPr/>
          <p:nvPr/>
        </p:nvGrpSpPr>
        <p:grpSpPr>
          <a:xfrm>
            <a:off x="340102" y="3238853"/>
            <a:ext cx="11562245" cy="3432928"/>
            <a:chOff x="1987282" y="2283054"/>
            <a:chExt cx="5182717" cy="2414217"/>
          </a:xfrm>
          <a:solidFill>
            <a:schemeClr val="bg1">
              <a:lumMod val="95000"/>
            </a:schemeClr>
          </a:solidFill>
        </p:grpSpPr>
        <p:grpSp>
          <p:nvGrpSpPr>
            <p:cNvPr id="22" name="Google Shape;76;p16">
              <a:extLst>
                <a:ext uri="{FF2B5EF4-FFF2-40B4-BE49-F238E27FC236}">
                  <a16:creationId xmlns:a16="http://schemas.microsoft.com/office/drawing/2014/main" id="{7860C3D1-D03A-51FB-FCBF-1B718D1CBDA2}"/>
                </a:ext>
              </a:extLst>
            </p:cNvPr>
            <p:cNvGrpSpPr/>
            <p:nvPr/>
          </p:nvGrpSpPr>
          <p:grpSpPr>
            <a:xfrm>
              <a:off x="1988926" y="2283054"/>
              <a:ext cx="2723382" cy="932762"/>
              <a:chOff x="1988926" y="2283054"/>
              <a:chExt cx="2723382" cy="932762"/>
            </a:xfrm>
            <a:grpFill/>
          </p:grpSpPr>
          <p:grpSp>
            <p:nvGrpSpPr>
              <p:cNvPr id="25" name="Google Shape;77;p16">
                <a:extLst>
                  <a:ext uri="{FF2B5EF4-FFF2-40B4-BE49-F238E27FC236}">
                    <a16:creationId xmlns:a16="http://schemas.microsoft.com/office/drawing/2014/main" id="{06A91206-054E-0BB3-40EA-538916AF1A8F}"/>
                  </a:ext>
                </a:extLst>
              </p:cNvPr>
              <p:cNvGrpSpPr/>
              <p:nvPr/>
            </p:nvGrpSpPr>
            <p:grpSpPr>
              <a:xfrm>
                <a:off x="1988926" y="2283054"/>
                <a:ext cx="1092792" cy="437467"/>
                <a:chOff x="1988926" y="2283054"/>
                <a:chExt cx="1092792" cy="437467"/>
              </a:xfrm>
              <a:grpFill/>
            </p:grpSpPr>
            <p:sp>
              <p:nvSpPr>
                <p:cNvPr id="44" name="Google Shape;78;p16">
                  <a:extLst>
                    <a:ext uri="{FF2B5EF4-FFF2-40B4-BE49-F238E27FC236}">
                      <a16:creationId xmlns:a16="http://schemas.microsoft.com/office/drawing/2014/main" id="{211C6806-A0F8-61B2-1D1A-B11201B86CAE}"/>
                    </a:ext>
                  </a:extLst>
                </p:cNvPr>
                <p:cNvSpPr/>
                <p:nvPr/>
              </p:nvSpPr>
              <p:spPr>
                <a:xfrm>
                  <a:off x="1988926" y="2283054"/>
                  <a:ext cx="748203" cy="431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7" h="8098" extrusionOk="0">
                      <a:moveTo>
                        <a:pt x="5784" y="0"/>
                      </a:moveTo>
                      <a:lnTo>
                        <a:pt x="0" y="243"/>
                      </a:lnTo>
                      <a:cubicBezTo>
                        <a:pt x="33" y="254"/>
                        <a:pt x="66" y="259"/>
                        <a:pt x="100" y="270"/>
                      </a:cubicBezTo>
                      <a:cubicBezTo>
                        <a:pt x="133" y="281"/>
                        <a:pt x="160" y="292"/>
                        <a:pt x="193" y="309"/>
                      </a:cubicBezTo>
                      <a:lnTo>
                        <a:pt x="199" y="309"/>
                      </a:lnTo>
                      <a:cubicBezTo>
                        <a:pt x="232" y="320"/>
                        <a:pt x="259" y="336"/>
                        <a:pt x="292" y="353"/>
                      </a:cubicBezTo>
                      <a:cubicBezTo>
                        <a:pt x="325" y="364"/>
                        <a:pt x="358" y="380"/>
                        <a:pt x="386" y="402"/>
                      </a:cubicBezTo>
                      <a:cubicBezTo>
                        <a:pt x="518" y="479"/>
                        <a:pt x="639" y="573"/>
                        <a:pt x="755" y="678"/>
                      </a:cubicBezTo>
                      <a:cubicBezTo>
                        <a:pt x="810" y="733"/>
                        <a:pt x="871" y="793"/>
                        <a:pt x="931" y="854"/>
                      </a:cubicBezTo>
                      <a:cubicBezTo>
                        <a:pt x="986" y="915"/>
                        <a:pt x="1041" y="986"/>
                        <a:pt x="1097" y="1052"/>
                      </a:cubicBezTo>
                      <a:cubicBezTo>
                        <a:pt x="1152" y="1124"/>
                        <a:pt x="1207" y="1196"/>
                        <a:pt x="1262" y="1273"/>
                      </a:cubicBezTo>
                      <a:cubicBezTo>
                        <a:pt x="1311" y="1350"/>
                        <a:pt x="1366" y="1427"/>
                        <a:pt x="1416" y="1504"/>
                      </a:cubicBezTo>
                      <a:lnTo>
                        <a:pt x="1422" y="1515"/>
                      </a:lnTo>
                      <a:cubicBezTo>
                        <a:pt x="1471" y="1598"/>
                        <a:pt x="1521" y="1680"/>
                        <a:pt x="1570" y="1763"/>
                      </a:cubicBezTo>
                      <a:cubicBezTo>
                        <a:pt x="1620" y="1851"/>
                        <a:pt x="1669" y="1939"/>
                        <a:pt x="1719" y="2033"/>
                      </a:cubicBezTo>
                      <a:cubicBezTo>
                        <a:pt x="1719" y="2033"/>
                        <a:pt x="1719" y="2038"/>
                        <a:pt x="1725" y="2044"/>
                      </a:cubicBezTo>
                      <a:cubicBezTo>
                        <a:pt x="1774" y="2132"/>
                        <a:pt x="1818" y="2220"/>
                        <a:pt x="1868" y="2319"/>
                      </a:cubicBezTo>
                      <a:cubicBezTo>
                        <a:pt x="1868" y="2319"/>
                        <a:pt x="1868" y="2319"/>
                        <a:pt x="1868" y="2325"/>
                      </a:cubicBezTo>
                      <a:cubicBezTo>
                        <a:pt x="1912" y="2413"/>
                        <a:pt x="1956" y="2507"/>
                        <a:pt x="2005" y="2600"/>
                      </a:cubicBezTo>
                      <a:lnTo>
                        <a:pt x="2016" y="2633"/>
                      </a:lnTo>
                      <a:cubicBezTo>
                        <a:pt x="2061" y="2721"/>
                        <a:pt x="2105" y="2810"/>
                        <a:pt x="2143" y="2903"/>
                      </a:cubicBezTo>
                      <a:cubicBezTo>
                        <a:pt x="2149" y="2909"/>
                        <a:pt x="2154" y="2920"/>
                        <a:pt x="2154" y="2925"/>
                      </a:cubicBezTo>
                      <a:cubicBezTo>
                        <a:pt x="2198" y="3013"/>
                        <a:pt x="2237" y="3102"/>
                        <a:pt x="2275" y="3195"/>
                      </a:cubicBezTo>
                      <a:cubicBezTo>
                        <a:pt x="2281" y="3212"/>
                        <a:pt x="2292" y="3228"/>
                        <a:pt x="2297" y="3239"/>
                      </a:cubicBezTo>
                      <a:lnTo>
                        <a:pt x="2419" y="3515"/>
                      </a:lnTo>
                      <a:lnTo>
                        <a:pt x="2446" y="3586"/>
                      </a:lnTo>
                      <a:cubicBezTo>
                        <a:pt x="2485" y="3669"/>
                        <a:pt x="2523" y="3757"/>
                        <a:pt x="2562" y="3845"/>
                      </a:cubicBezTo>
                      <a:lnTo>
                        <a:pt x="2633" y="4010"/>
                      </a:lnTo>
                      <a:cubicBezTo>
                        <a:pt x="2661" y="4071"/>
                        <a:pt x="2689" y="4132"/>
                        <a:pt x="2716" y="4192"/>
                      </a:cubicBezTo>
                      <a:lnTo>
                        <a:pt x="2799" y="4379"/>
                      </a:lnTo>
                      <a:lnTo>
                        <a:pt x="2821" y="4429"/>
                      </a:lnTo>
                      <a:lnTo>
                        <a:pt x="2826" y="4451"/>
                      </a:lnTo>
                      <a:lnTo>
                        <a:pt x="2881" y="4567"/>
                      </a:lnTo>
                      <a:lnTo>
                        <a:pt x="2942" y="4699"/>
                      </a:lnTo>
                      <a:lnTo>
                        <a:pt x="3003" y="4831"/>
                      </a:lnTo>
                      <a:cubicBezTo>
                        <a:pt x="3025" y="4875"/>
                        <a:pt x="3041" y="4919"/>
                        <a:pt x="3063" y="4963"/>
                      </a:cubicBezTo>
                      <a:cubicBezTo>
                        <a:pt x="3074" y="4991"/>
                        <a:pt x="3091" y="5018"/>
                        <a:pt x="3102" y="5046"/>
                      </a:cubicBezTo>
                      <a:lnTo>
                        <a:pt x="3102" y="5052"/>
                      </a:lnTo>
                      <a:lnTo>
                        <a:pt x="3107" y="5068"/>
                      </a:lnTo>
                      <a:lnTo>
                        <a:pt x="3124" y="5096"/>
                      </a:lnTo>
                      <a:lnTo>
                        <a:pt x="3157" y="5173"/>
                      </a:lnTo>
                      <a:lnTo>
                        <a:pt x="3195" y="5250"/>
                      </a:lnTo>
                      <a:cubicBezTo>
                        <a:pt x="3206" y="5272"/>
                        <a:pt x="3223" y="5299"/>
                        <a:pt x="3234" y="5321"/>
                      </a:cubicBezTo>
                      <a:lnTo>
                        <a:pt x="3250" y="5354"/>
                      </a:lnTo>
                      <a:cubicBezTo>
                        <a:pt x="3256" y="5371"/>
                        <a:pt x="3261" y="5382"/>
                        <a:pt x="3267" y="5399"/>
                      </a:cubicBezTo>
                      <a:lnTo>
                        <a:pt x="3300" y="5459"/>
                      </a:lnTo>
                      <a:lnTo>
                        <a:pt x="3328" y="5514"/>
                      </a:lnTo>
                      <a:cubicBezTo>
                        <a:pt x="3339" y="5536"/>
                        <a:pt x="3350" y="5553"/>
                        <a:pt x="3361" y="5575"/>
                      </a:cubicBezTo>
                      <a:cubicBezTo>
                        <a:pt x="3366" y="5591"/>
                        <a:pt x="3377" y="5613"/>
                        <a:pt x="3388" y="5630"/>
                      </a:cubicBezTo>
                      <a:lnTo>
                        <a:pt x="3416" y="5679"/>
                      </a:lnTo>
                      <a:lnTo>
                        <a:pt x="3443" y="5735"/>
                      </a:lnTo>
                      <a:lnTo>
                        <a:pt x="3471" y="5784"/>
                      </a:lnTo>
                      <a:lnTo>
                        <a:pt x="3498" y="5834"/>
                      </a:lnTo>
                      <a:lnTo>
                        <a:pt x="3520" y="5878"/>
                      </a:lnTo>
                      <a:cubicBezTo>
                        <a:pt x="3531" y="5894"/>
                        <a:pt x="3542" y="5905"/>
                        <a:pt x="3548" y="5922"/>
                      </a:cubicBezTo>
                      <a:lnTo>
                        <a:pt x="3575" y="5971"/>
                      </a:lnTo>
                      <a:lnTo>
                        <a:pt x="3603" y="6016"/>
                      </a:lnTo>
                      <a:cubicBezTo>
                        <a:pt x="3608" y="6027"/>
                        <a:pt x="3619" y="6043"/>
                        <a:pt x="3625" y="6060"/>
                      </a:cubicBezTo>
                      <a:cubicBezTo>
                        <a:pt x="3636" y="6071"/>
                        <a:pt x="3642" y="6087"/>
                        <a:pt x="3653" y="6098"/>
                      </a:cubicBezTo>
                      <a:lnTo>
                        <a:pt x="3680" y="6142"/>
                      </a:lnTo>
                      <a:lnTo>
                        <a:pt x="3702" y="6186"/>
                      </a:lnTo>
                      <a:cubicBezTo>
                        <a:pt x="3708" y="6192"/>
                        <a:pt x="3713" y="6203"/>
                        <a:pt x="3719" y="6208"/>
                      </a:cubicBezTo>
                      <a:cubicBezTo>
                        <a:pt x="3719" y="6214"/>
                        <a:pt x="3724" y="6219"/>
                        <a:pt x="3730" y="6225"/>
                      </a:cubicBezTo>
                      <a:lnTo>
                        <a:pt x="3752" y="6269"/>
                      </a:lnTo>
                      <a:lnTo>
                        <a:pt x="3779" y="6307"/>
                      </a:lnTo>
                      <a:lnTo>
                        <a:pt x="3807" y="6352"/>
                      </a:lnTo>
                      <a:lnTo>
                        <a:pt x="3834" y="6396"/>
                      </a:lnTo>
                      <a:lnTo>
                        <a:pt x="3862" y="6434"/>
                      </a:lnTo>
                      <a:lnTo>
                        <a:pt x="3884" y="6473"/>
                      </a:lnTo>
                      <a:lnTo>
                        <a:pt x="3889" y="6478"/>
                      </a:lnTo>
                      <a:lnTo>
                        <a:pt x="3917" y="6517"/>
                      </a:lnTo>
                      <a:lnTo>
                        <a:pt x="3944" y="6555"/>
                      </a:lnTo>
                      <a:lnTo>
                        <a:pt x="3972" y="6594"/>
                      </a:lnTo>
                      <a:lnTo>
                        <a:pt x="4000" y="6638"/>
                      </a:lnTo>
                      <a:lnTo>
                        <a:pt x="4027" y="6677"/>
                      </a:lnTo>
                      <a:lnTo>
                        <a:pt x="4055" y="6715"/>
                      </a:lnTo>
                      <a:lnTo>
                        <a:pt x="4066" y="6726"/>
                      </a:lnTo>
                      <a:lnTo>
                        <a:pt x="4082" y="6748"/>
                      </a:lnTo>
                      <a:lnTo>
                        <a:pt x="4115" y="6787"/>
                      </a:lnTo>
                      <a:lnTo>
                        <a:pt x="4143" y="6825"/>
                      </a:lnTo>
                      <a:lnTo>
                        <a:pt x="4170" y="6858"/>
                      </a:lnTo>
                      <a:lnTo>
                        <a:pt x="4198" y="6891"/>
                      </a:lnTo>
                      <a:lnTo>
                        <a:pt x="4225" y="6924"/>
                      </a:lnTo>
                      <a:lnTo>
                        <a:pt x="4253" y="6957"/>
                      </a:lnTo>
                      <a:cubicBezTo>
                        <a:pt x="4253" y="6963"/>
                        <a:pt x="4253" y="6963"/>
                        <a:pt x="4258" y="6963"/>
                      </a:cubicBezTo>
                      <a:cubicBezTo>
                        <a:pt x="4264" y="6974"/>
                        <a:pt x="4269" y="6979"/>
                        <a:pt x="4275" y="6991"/>
                      </a:cubicBezTo>
                      <a:lnTo>
                        <a:pt x="4303" y="7018"/>
                      </a:lnTo>
                      <a:cubicBezTo>
                        <a:pt x="4314" y="7029"/>
                        <a:pt x="4319" y="7040"/>
                        <a:pt x="4330" y="7051"/>
                      </a:cubicBezTo>
                      <a:lnTo>
                        <a:pt x="4358" y="7084"/>
                      </a:lnTo>
                      <a:lnTo>
                        <a:pt x="4385" y="7112"/>
                      </a:lnTo>
                      <a:lnTo>
                        <a:pt x="4413" y="7139"/>
                      </a:lnTo>
                      <a:lnTo>
                        <a:pt x="4435" y="7167"/>
                      </a:lnTo>
                      <a:lnTo>
                        <a:pt x="4451" y="7183"/>
                      </a:lnTo>
                      <a:lnTo>
                        <a:pt x="4462" y="7194"/>
                      </a:lnTo>
                      <a:lnTo>
                        <a:pt x="4484" y="7216"/>
                      </a:lnTo>
                      <a:lnTo>
                        <a:pt x="4512" y="7244"/>
                      </a:lnTo>
                      <a:lnTo>
                        <a:pt x="4539" y="7271"/>
                      </a:lnTo>
                      <a:lnTo>
                        <a:pt x="4567" y="7293"/>
                      </a:lnTo>
                      <a:lnTo>
                        <a:pt x="4589" y="7321"/>
                      </a:lnTo>
                      <a:lnTo>
                        <a:pt x="4617" y="7343"/>
                      </a:lnTo>
                      <a:lnTo>
                        <a:pt x="4644" y="7371"/>
                      </a:lnTo>
                      <a:lnTo>
                        <a:pt x="4666" y="7393"/>
                      </a:lnTo>
                      <a:lnTo>
                        <a:pt x="4694" y="7415"/>
                      </a:lnTo>
                      <a:lnTo>
                        <a:pt x="4721" y="7437"/>
                      </a:lnTo>
                      <a:lnTo>
                        <a:pt x="4749" y="7459"/>
                      </a:lnTo>
                      <a:lnTo>
                        <a:pt x="4771" y="7481"/>
                      </a:lnTo>
                      <a:lnTo>
                        <a:pt x="4798" y="7503"/>
                      </a:lnTo>
                      <a:lnTo>
                        <a:pt x="4826" y="7525"/>
                      </a:lnTo>
                      <a:lnTo>
                        <a:pt x="4853" y="7547"/>
                      </a:lnTo>
                      <a:lnTo>
                        <a:pt x="4881" y="7569"/>
                      </a:lnTo>
                      <a:lnTo>
                        <a:pt x="4892" y="7574"/>
                      </a:lnTo>
                      <a:lnTo>
                        <a:pt x="4903" y="7585"/>
                      </a:lnTo>
                      <a:cubicBezTo>
                        <a:pt x="4914" y="7591"/>
                        <a:pt x="4925" y="7602"/>
                        <a:pt x="4931" y="7607"/>
                      </a:cubicBezTo>
                      <a:lnTo>
                        <a:pt x="4958" y="7624"/>
                      </a:lnTo>
                      <a:lnTo>
                        <a:pt x="4986" y="7646"/>
                      </a:lnTo>
                      <a:cubicBezTo>
                        <a:pt x="4997" y="7652"/>
                        <a:pt x="5008" y="7657"/>
                        <a:pt x="5019" y="7668"/>
                      </a:cubicBezTo>
                      <a:lnTo>
                        <a:pt x="5046" y="7685"/>
                      </a:lnTo>
                      <a:lnTo>
                        <a:pt x="5074" y="7707"/>
                      </a:lnTo>
                      <a:lnTo>
                        <a:pt x="5101" y="7723"/>
                      </a:lnTo>
                      <a:lnTo>
                        <a:pt x="5134" y="7740"/>
                      </a:lnTo>
                      <a:lnTo>
                        <a:pt x="5162" y="7762"/>
                      </a:lnTo>
                      <a:lnTo>
                        <a:pt x="5189" y="7778"/>
                      </a:lnTo>
                      <a:lnTo>
                        <a:pt x="5222" y="7795"/>
                      </a:lnTo>
                      <a:lnTo>
                        <a:pt x="5256" y="7817"/>
                      </a:lnTo>
                      <a:lnTo>
                        <a:pt x="5289" y="7833"/>
                      </a:lnTo>
                      <a:lnTo>
                        <a:pt x="5322" y="7850"/>
                      </a:lnTo>
                      <a:lnTo>
                        <a:pt x="5355" y="7866"/>
                      </a:lnTo>
                      <a:lnTo>
                        <a:pt x="5360" y="7872"/>
                      </a:lnTo>
                      <a:lnTo>
                        <a:pt x="5371" y="7877"/>
                      </a:lnTo>
                      <a:lnTo>
                        <a:pt x="5377" y="7877"/>
                      </a:lnTo>
                      <a:lnTo>
                        <a:pt x="5388" y="7883"/>
                      </a:lnTo>
                      <a:lnTo>
                        <a:pt x="5415" y="7899"/>
                      </a:lnTo>
                      <a:lnTo>
                        <a:pt x="5437" y="7910"/>
                      </a:lnTo>
                      <a:lnTo>
                        <a:pt x="5465" y="7921"/>
                      </a:lnTo>
                      <a:lnTo>
                        <a:pt x="5487" y="7932"/>
                      </a:lnTo>
                      <a:lnTo>
                        <a:pt x="5525" y="7949"/>
                      </a:lnTo>
                      <a:lnTo>
                        <a:pt x="5531" y="7949"/>
                      </a:lnTo>
                      <a:lnTo>
                        <a:pt x="5553" y="7960"/>
                      </a:lnTo>
                      <a:lnTo>
                        <a:pt x="5592" y="7971"/>
                      </a:lnTo>
                      <a:lnTo>
                        <a:pt x="5625" y="7982"/>
                      </a:lnTo>
                      <a:cubicBezTo>
                        <a:pt x="5630" y="7988"/>
                        <a:pt x="5647" y="7993"/>
                        <a:pt x="5658" y="7999"/>
                      </a:cubicBezTo>
                      <a:lnTo>
                        <a:pt x="5663" y="7999"/>
                      </a:lnTo>
                      <a:lnTo>
                        <a:pt x="5685" y="8004"/>
                      </a:lnTo>
                      <a:lnTo>
                        <a:pt x="5718" y="8015"/>
                      </a:lnTo>
                      <a:lnTo>
                        <a:pt x="5751" y="8026"/>
                      </a:lnTo>
                      <a:lnTo>
                        <a:pt x="5790" y="8037"/>
                      </a:lnTo>
                      <a:lnTo>
                        <a:pt x="5817" y="8048"/>
                      </a:lnTo>
                      <a:lnTo>
                        <a:pt x="5850" y="8054"/>
                      </a:lnTo>
                      <a:lnTo>
                        <a:pt x="5883" y="8065"/>
                      </a:lnTo>
                      <a:lnTo>
                        <a:pt x="5917" y="8070"/>
                      </a:lnTo>
                      <a:lnTo>
                        <a:pt x="5950" y="8076"/>
                      </a:lnTo>
                      <a:lnTo>
                        <a:pt x="5983" y="8081"/>
                      </a:lnTo>
                      <a:lnTo>
                        <a:pt x="6021" y="8087"/>
                      </a:lnTo>
                      <a:lnTo>
                        <a:pt x="6054" y="8087"/>
                      </a:lnTo>
                      <a:lnTo>
                        <a:pt x="6093" y="8092"/>
                      </a:lnTo>
                      <a:lnTo>
                        <a:pt x="6126" y="8098"/>
                      </a:lnTo>
                      <a:lnTo>
                        <a:pt x="6401" y="8098"/>
                      </a:lnTo>
                      <a:lnTo>
                        <a:pt x="12438" y="7463"/>
                      </a:lnTo>
                      <a:lnTo>
                        <a:pt x="12438" y="7463"/>
                      </a:lnTo>
                      <a:cubicBezTo>
                        <a:pt x="12455" y="7464"/>
                        <a:pt x="12472" y="7464"/>
                        <a:pt x="12488" y="7464"/>
                      </a:cubicBezTo>
                      <a:cubicBezTo>
                        <a:pt x="12571" y="7459"/>
                        <a:pt x="12653" y="7448"/>
                        <a:pt x="12736" y="7431"/>
                      </a:cubicBezTo>
                      <a:lnTo>
                        <a:pt x="12736" y="7431"/>
                      </a:lnTo>
                      <a:lnTo>
                        <a:pt x="12438" y="7463"/>
                      </a:lnTo>
                      <a:lnTo>
                        <a:pt x="12438" y="7463"/>
                      </a:lnTo>
                      <a:cubicBezTo>
                        <a:pt x="12408" y="7461"/>
                        <a:pt x="12378" y="7459"/>
                        <a:pt x="12351" y="7459"/>
                      </a:cubicBezTo>
                      <a:lnTo>
                        <a:pt x="12345" y="7459"/>
                      </a:lnTo>
                      <a:cubicBezTo>
                        <a:pt x="12295" y="7453"/>
                        <a:pt x="12251" y="7448"/>
                        <a:pt x="12207" y="7437"/>
                      </a:cubicBezTo>
                      <a:cubicBezTo>
                        <a:pt x="12163" y="7431"/>
                        <a:pt x="12108" y="7420"/>
                        <a:pt x="12059" y="7409"/>
                      </a:cubicBezTo>
                      <a:lnTo>
                        <a:pt x="12053" y="7409"/>
                      </a:lnTo>
                      <a:cubicBezTo>
                        <a:pt x="12009" y="7398"/>
                        <a:pt x="11959" y="7387"/>
                        <a:pt x="11910" y="7376"/>
                      </a:cubicBezTo>
                      <a:lnTo>
                        <a:pt x="11904" y="7376"/>
                      </a:lnTo>
                      <a:cubicBezTo>
                        <a:pt x="11800" y="7343"/>
                        <a:pt x="11695" y="7310"/>
                        <a:pt x="11590" y="7266"/>
                      </a:cubicBezTo>
                      <a:cubicBezTo>
                        <a:pt x="11205" y="7112"/>
                        <a:pt x="10852" y="6886"/>
                        <a:pt x="10544" y="6610"/>
                      </a:cubicBezTo>
                      <a:cubicBezTo>
                        <a:pt x="10395" y="6473"/>
                        <a:pt x="10252" y="6329"/>
                        <a:pt x="10125" y="6175"/>
                      </a:cubicBezTo>
                      <a:cubicBezTo>
                        <a:pt x="10053" y="6098"/>
                        <a:pt x="9993" y="6021"/>
                        <a:pt x="9932" y="5938"/>
                      </a:cubicBezTo>
                      <a:cubicBezTo>
                        <a:pt x="9872" y="5856"/>
                        <a:pt x="9811" y="5773"/>
                        <a:pt x="9750" y="5685"/>
                      </a:cubicBezTo>
                      <a:cubicBezTo>
                        <a:pt x="9690" y="5602"/>
                        <a:pt x="9635" y="5520"/>
                        <a:pt x="9580" y="5432"/>
                      </a:cubicBezTo>
                      <a:cubicBezTo>
                        <a:pt x="9580" y="5426"/>
                        <a:pt x="9580" y="5426"/>
                        <a:pt x="9580" y="5421"/>
                      </a:cubicBezTo>
                      <a:cubicBezTo>
                        <a:pt x="9525" y="5338"/>
                        <a:pt x="9470" y="5244"/>
                        <a:pt x="9414" y="5156"/>
                      </a:cubicBezTo>
                      <a:cubicBezTo>
                        <a:pt x="9365" y="5063"/>
                        <a:pt x="9310" y="4974"/>
                        <a:pt x="9260" y="4881"/>
                      </a:cubicBezTo>
                      <a:cubicBezTo>
                        <a:pt x="9211" y="4787"/>
                        <a:pt x="9161" y="4693"/>
                        <a:pt x="9117" y="4605"/>
                      </a:cubicBezTo>
                      <a:lnTo>
                        <a:pt x="9106" y="4589"/>
                      </a:lnTo>
                      <a:cubicBezTo>
                        <a:pt x="9012" y="4402"/>
                        <a:pt x="8919" y="4214"/>
                        <a:pt x="8825" y="4021"/>
                      </a:cubicBezTo>
                      <a:cubicBezTo>
                        <a:pt x="8825" y="4016"/>
                        <a:pt x="8820" y="4005"/>
                        <a:pt x="8814" y="3999"/>
                      </a:cubicBezTo>
                      <a:cubicBezTo>
                        <a:pt x="8726" y="3807"/>
                        <a:pt x="8632" y="3614"/>
                        <a:pt x="8544" y="3421"/>
                      </a:cubicBezTo>
                      <a:cubicBezTo>
                        <a:pt x="8517" y="3366"/>
                        <a:pt x="8495" y="3305"/>
                        <a:pt x="8467" y="3245"/>
                      </a:cubicBezTo>
                      <a:cubicBezTo>
                        <a:pt x="8456" y="3228"/>
                        <a:pt x="8450" y="3212"/>
                        <a:pt x="8439" y="3190"/>
                      </a:cubicBezTo>
                      <a:cubicBezTo>
                        <a:pt x="8423" y="3157"/>
                        <a:pt x="8406" y="3124"/>
                        <a:pt x="8395" y="3091"/>
                      </a:cubicBezTo>
                      <a:lnTo>
                        <a:pt x="8384" y="3074"/>
                      </a:lnTo>
                      <a:cubicBezTo>
                        <a:pt x="8357" y="3013"/>
                        <a:pt x="8329" y="2958"/>
                        <a:pt x="8302" y="2898"/>
                      </a:cubicBezTo>
                      <a:cubicBezTo>
                        <a:pt x="8296" y="2887"/>
                        <a:pt x="8291" y="2870"/>
                        <a:pt x="8285" y="2859"/>
                      </a:cubicBezTo>
                      <a:cubicBezTo>
                        <a:pt x="8280" y="2848"/>
                        <a:pt x="8263" y="2821"/>
                        <a:pt x="8252" y="2799"/>
                      </a:cubicBezTo>
                      <a:cubicBezTo>
                        <a:pt x="8247" y="2782"/>
                        <a:pt x="8230" y="2749"/>
                        <a:pt x="8219" y="2727"/>
                      </a:cubicBezTo>
                      <a:lnTo>
                        <a:pt x="8159" y="2600"/>
                      </a:lnTo>
                      <a:cubicBezTo>
                        <a:pt x="8153" y="2584"/>
                        <a:pt x="8142" y="2567"/>
                        <a:pt x="8136" y="2556"/>
                      </a:cubicBezTo>
                      <a:cubicBezTo>
                        <a:pt x="8131" y="2540"/>
                        <a:pt x="8125" y="2534"/>
                        <a:pt x="8120" y="2518"/>
                      </a:cubicBezTo>
                      <a:lnTo>
                        <a:pt x="8098" y="2474"/>
                      </a:lnTo>
                      <a:lnTo>
                        <a:pt x="8032" y="2352"/>
                      </a:lnTo>
                      <a:lnTo>
                        <a:pt x="7988" y="2259"/>
                      </a:lnTo>
                      <a:lnTo>
                        <a:pt x="7982" y="2248"/>
                      </a:lnTo>
                      <a:lnTo>
                        <a:pt x="7982" y="2242"/>
                      </a:lnTo>
                      <a:cubicBezTo>
                        <a:pt x="7982" y="2237"/>
                        <a:pt x="7977" y="2231"/>
                        <a:pt x="7971" y="2226"/>
                      </a:cubicBezTo>
                      <a:lnTo>
                        <a:pt x="7938" y="2160"/>
                      </a:lnTo>
                      <a:lnTo>
                        <a:pt x="7900" y="2088"/>
                      </a:lnTo>
                      <a:lnTo>
                        <a:pt x="7867" y="2022"/>
                      </a:lnTo>
                      <a:lnTo>
                        <a:pt x="7839" y="1978"/>
                      </a:lnTo>
                      <a:lnTo>
                        <a:pt x="7834" y="1967"/>
                      </a:lnTo>
                      <a:lnTo>
                        <a:pt x="7828" y="1956"/>
                      </a:lnTo>
                      <a:cubicBezTo>
                        <a:pt x="7817" y="1934"/>
                        <a:pt x="7806" y="1917"/>
                        <a:pt x="7800" y="1901"/>
                      </a:cubicBezTo>
                      <a:lnTo>
                        <a:pt x="7767" y="1846"/>
                      </a:lnTo>
                      <a:lnTo>
                        <a:pt x="7740" y="1796"/>
                      </a:lnTo>
                      <a:lnTo>
                        <a:pt x="7707" y="1741"/>
                      </a:lnTo>
                      <a:cubicBezTo>
                        <a:pt x="7701" y="1724"/>
                        <a:pt x="7690" y="1713"/>
                        <a:pt x="7685" y="1697"/>
                      </a:cubicBezTo>
                      <a:lnTo>
                        <a:pt x="7657" y="1653"/>
                      </a:lnTo>
                      <a:cubicBezTo>
                        <a:pt x="7646" y="1636"/>
                        <a:pt x="7635" y="1625"/>
                        <a:pt x="7630" y="1609"/>
                      </a:cubicBezTo>
                      <a:lnTo>
                        <a:pt x="7602" y="1565"/>
                      </a:lnTo>
                      <a:lnTo>
                        <a:pt x="7575" y="1521"/>
                      </a:lnTo>
                      <a:cubicBezTo>
                        <a:pt x="7569" y="1510"/>
                        <a:pt x="7558" y="1499"/>
                        <a:pt x="7553" y="1482"/>
                      </a:cubicBezTo>
                      <a:lnTo>
                        <a:pt x="7525" y="1443"/>
                      </a:lnTo>
                      <a:lnTo>
                        <a:pt x="7503" y="1405"/>
                      </a:lnTo>
                      <a:lnTo>
                        <a:pt x="7475" y="1366"/>
                      </a:lnTo>
                      <a:lnTo>
                        <a:pt x="7453" y="1328"/>
                      </a:lnTo>
                      <a:lnTo>
                        <a:pt x="7426" y="1289"/>
                      </a:lnTo>
                      <a:lnTo>
                        <a:pt x="7404" y="1256"/>
                      </a:lnTo>
                      <a:cubicBezTo>
                        <a:pt x="7393" y="1240"/>
                        <a:pt x="7387" y="1229"/>
                        <a:pt x="7376" y="1218"/>
                      </a:cubicBezTo>
                      <a:cubicBezTo>
                        <a:pt x="7371" y="1207"/>
                        <a:pt x="7360" y="1196"/>
                        <a:pt x="7349" y="1179"/>
                      </a:cubicBezTo>
                      <a:lnTo>
                        <a:pt x="7327" y="1146"/>
                      </a:lnTo>
                      <a:cubicBezTo>
                        <a:pt x="7316" y="1135"/>
                        <a:pt x="7310" y="1124"/>
                        <a:pt x="7299" y="1107"/>
                      </a:cubicBezTo>
                      <a:lnTo>
                        <a:pt x="7272" y="1074"/>
                      </a:lnTo>
                      <a:cubicBezTo>
                        <a:pt x="7266" y="1063"/>
                        <a:pt x="7255" y="1052"/>
                        <a:pt x="7250" y="1041"/>
                      </a:cubicBezTo>
                      <a:lnTo>
                        <a:pt x="7222" y="1008"/>
                      </a:lnTo>
                      <a:lnTo>
                        <a:pt x="7195" y="970"/>
                      </a:lnTo>
                      <a:lnTo>
                        <a:pt x="7167" y="937"/>
                      </a:lnTo>
                      <a:cubicBezTo>
                        <a:pt x="7161" y="926"/>
                        <a:pt x="7150" y="915"/>
                        <a:pt x="7139" y="904"/>
                      </a:cubicBezTo>
                      <a:lnTo>
                        <a:pt x="7112" y="871"/>
                      </a:lnTo>
                      <a:lnTo>
                        <a:pt x="7084" y="843"/>
                      </a:lnTo>
                      <a:lnTo>
                        <a:pt x="7057" y="810"/>
                      </a:lnTo>
                      <a:lnTo>
                        <a:pt x="7035" y="782"/>
                      </a:lnTo>
                      <a:lnTo>
                        <a:pt x="7013" y="760"/>
                      </a:lnTo>
                      <a:lnTo>
                        <a:pt x="7007" y="749"/>
                      </a:lnTo>
                      <a:lnTo>
                        <a:pt x="6980" y="722"/>
                      </a:lnTo>
                      <a:cubicBezTo>
                        <a:pt x="6974" y="711"/>
                        <a:pt x="6963" y="705"/>
                        <a:pt x="6952" y="694"/>
                      </a:cubicBezTo>
                      <a:lnTo>
                        <a:pt x="6930" y="667"/>
                      </a:lnTo>
                      <a:lnTo>
                        <a:pt x="6903" y="639"/>
                      </a:lnTo>
                      <a:lnTo>
                        <a:pt x="6875" y="617"/>
                      </a:lnTo>
                      <a:lnTo>
                        <a:pt x="6853" y="590"/>
                      </a:lnTo>
                      <a:lnTo>
                        <a:pt x="6831" y="573"/>
                      </a:lnTo>
                      <a:lnTo>
                        <a:pt x="6809" y="546"/>
                      </a:lnTo>
                      <a:lnTo>
                        <a:pt x="6781" y="524"/>
                      </a:lnTo>
                      <a:lnTo>
                        <a:pt x="6759" y="502"/>
                      </a:lnTo>
                      <a:lnTo>
                        <a:pt x="6732" y="479"/>
                      </a:lnTo>
                      <a:lnTo>
                        <a:pt x="6710" y="463"/>
                      </a:lnTo>
                      <a:lnTo>
                        <a:pt x="6682" y="441"/>
                      </a:lnTo>
                      <a:lnTo>
                        <a:pt x="6660" y="419"/>
                      </a:lnTo>
                      <a:lnTo>
                        <a:pt x="6638" y="402"/>
                      </a:lnTo>
                      <a:lnTo>
                        <a:pt x="6616" y="386"/>
                      </a:lnTo>
                      <a:lnTo>
                        <a:pt x="6589" y="364"/>
                      </a:lnTo>
                      <a:lnTo>
                        <a:pt x="6567" y="347"/>
                      </a:lnTo>
                      <a:lnTo>
                        <a:pt x="6545" y="331"/>
                      </a:lnTo>
                      <a:lnTo>
                        <a:pt x="6522" y="320"/>
                      </a:lnTo>
                      <a:lnTo>
                        <a:pt x="6500" y="303"/>
                      </a:lnTo>
                      <a:lnTo>
                        <a:pt x="6478" y="287"/>
                      </a:lnTo>
                      <a:lnTo>
                        <a:pt x="6451" y="270"/>
                      </a:lnTo>
                      <a:lnTo>
                        <a:pt x="6445" y="265"/>
                      </a:lnTo>
                      <a:lnTo>
                        <a:pt x="6429" y="254"/>
                      </a:lnTo>
                      <a:lnTo>
                        <a:pt x="6407" y="243"/>
                      </a:lnTo>
                      <a:lnTo>
                        <a:pt x="6385" y="226"/>
                      </a:lnTo>
                      <a:lnTo>
                        <a:pt x="6363" y="215"/>
                      </a:lnTo>
                      <a:lnTo>
                        <a:pt x="6341" y="204"/>
                      </a:lnTo>
                      <a:lnTo>
                        <a:pt x="6313" y="193"/>
                      </a:lnTo>
                      <a:lnTo>
                        <a:pt x="6291" y="177"/>
                      </a:lnTo>
                      <a:lnTo>
                        <a:pt x="6269" y="165"/>
                      </a:lnTo>
                      <a:lnTo>
                        <a:pt x="6242" y="154"/>
                      </a:lnTo>
                      <a:lnTo>
                        <a:pt x="6236" y="149"/>
                      </a:lnTo>
                      <a:lnTo>
                        <a:pt x="6220" y="143"/>
                      </a:lnTo>
                      <a:lnTo>
                        <a:pt x="6197" y="132"/>
                      </a:lnTo>
                      <a:lnTo>
                        <a:pt x="6170" y="121"/>
                      </a:lnTo>
                      <a:lnTo>
                        <a:pt x="6148" y="110"/>
                      </a:lnTo>
                      <a:lnTo>
                        <a:pt x="6120" y="99"/>
                      </a:lnTo>
                      <a:lnTo>
                        <a:pt x="6098" y="88"/>
                      </a:lnTo>
                      <a:lnTo>
                        <a:pt x="6071" y="77"/>
                      </a:lnTo>
                      <a:lnTo>
                        <a:pt x="6043" y="72"/>
                      </a:lnTo>
                      <a:lnTo>
                        <a:pt x="6016" y="61"/>
                      </a:lnTo>
                      <a:lnTo>
                        <a:pt x="5994" y="50"/>
                      </a:lnTo>
                      <a:lnTo>
                        <a:pt x="5966" y="44"/>
                      </a:lnTo>
                      <a:lnTo>
                        <a:pt x="5939" y="33"/>
                      </a:lnTo>
                      <a:lnTo>
                        <a:pt x="5911" y="28"/>
                      </a:lnTo>
                      <a:lnTo>
                        <a:pt x="5900" y="28"/>
                      </a:lnTo>
                      <a:lnTo>
                        <a:pt x="5883" y="22"/>
                      </a:lnTo>
                      <a:lnTo>
                        <a:pt x="5856" y="17"/>
                      </a:lnTo>
                      <a:lnTo>
                        <a:pt x="5823" y="11"/>
                      </a:lnTo>
                      <a:lnTo>
                        <a:pt x="57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14300" dist="190500" dir="5400000" algn="bl" rotWithShape="0">
                    <a:srgbClr val="000000">
                      <a:alpha val="12000"/>
                    </a:srgbClr>
                  </a:outerShdw>
                </a:effectLst>
              </p:spPr>
              <p:txBody>
                <a:bodyPr spcFirstLastPara="1" wrap="square" lIns="45713" tIns="45713" rIns="45713" bIns="45713" anchor="ctr" anchorCtr="0">
                  <a:noAutofit/>
                </a:bodyPr>
                <a:lstStyle/>
                <a:p>
                  <a:pPr defTabSz="457200"/>
                  <a:endParaRPr sz="900">
                    <a:solidFill>
                      <a:prstClr val="black"/>
                    </a:solidFill>
                    <a:latin typeface="Calibri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79;p16">
                  <a:extLst>
                    <a:ext uri="{FF2B5EF4-FFF2-40B4-BE49-F238E27FC236}">
                      <a16:creationId xmlns:a16="http://schemas.microsoft.com/office/drawing/2014/main" id="{6632D158-FCC9-B146-F8CB-DD530051447F}"/>
                    </a:ext>
                  </a:extLst>
                </p:cNvPr>
                <p:cNvSpPr/>
                <p:nvPr/>
              </p:nvSpPr>
              <p:spPr>
                <a:xfrm>
                  <a:off x="2368173" y="2467144"/>
                  <a:ext cx="713545" cy="253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7" h="4754" extrusionOk="0">
                      <a:moveTo>
                        <a:pt x="12147" y="0"/>
                      </a:moveTo>
                      <a:cubicBezTo>
                        <a:pt x="12140" y="1"/>
                        <a:pt x="12134" y="1"/>
                        <a:pt x="12127" y="2"/>
                      </a:cubicBezTo>
                      <a:lnTo>
                        <a:pt x="12127" y="2"/>
                      </a:lnTo>
                      <a:lnTo>
                        <a:pt x="12147" y="0"/>
                      </a:lnTo>
                      <a:close/>
                      <a:moveTo>
                        <a:pt x="12127" y="2"/>
                      </a:moveTo>
                      <a:lnTo>
                        <a:pt x="4826" y="556"/>
                      </a:lnTo>
                      <a:cubicBezTo>
                        <a:pt x="4633" y="567"/>
                        <a:pt x="4435" y="606"/>
                        <a:pt x="4253" y="672"/>
                      </a:cubicBezTo>
                      <a:cubicBezTo>
                        <a:pt x="4077" y="733"/>
                        <a:pt x="3911" y="810"/>
                        <a:pt x="3752" y="909"/>
                      </a:cubicBezTo>
                      <a:cubicBezTo>
                        <a:pt x="3597" y="1003"/>
                        <a:pt x="3454" y="1113"/>
                        <a:pt x="3317" y="1239"/>
                      </a:cubicBezTo>
                      <a:cubicBezTo>
                        <a:pt x="3179" y="1361"/>
                        <a:pt x="3052" y="1493"/>
                        <a:pt x="2936" y="1636"/>
                      </a:cubicBezTo>
                      <a:cubicBezTo>
                        <a:pt x="2854" y="1730"/>
                        <a:pt x="2771" y="1829"/>
                        <a:pt x="2694" y="1928"/>
                      </a:cubicBezTo>
                      <a:cubicBezTo>
                        <a:pt x="2617" y="2027"/>
                        <a:pt x="2545" y="2132"/>
                        <a:pt x="2474" y="2231"/>
                      </a:cubicBezTo>
                      <a:cubicBezTo>
                        <a:pt x="2402" y="2336"/>
                        <a:pt x="2330" y="2440"/>
                        <a:pt x="2264" y="2545"/>
                      </a:cubicBezTo>
                      <a:cubicBezTo>
                        <a:pt x="2193" y="2650"/>
                        <a:pt x="2127" y="2749"/>
                        <a:pt x="2055" y="2853"/>
                      </a:cubicBezTo>
                      <a:cubicBezTo>
                        <a:pt x="1989" y="2958"/>
                        <a:pt x="1917" y="3063"/>
                        <a:pt x="1851" y="3162"/>
                      </a:cubicBezTo>
                      <a:cubicBezTo>
                        <a:pt x="1791" y="3261"/>
                        <a:pt x="1719" y="3360"/>
                        <a:pt x="1653" y="3459"/>
                      </a:cubicBezTo>
                      <a:cubicBezTo>
                        <a:pt x="1587" y="3553"/>
                        <a:pt x="1515" y="3647"/>
                        <a:pt x="1444" y="3740"/>
                      </a:cubicBezTo>
                      <a:cubicBezTo>
                        <a:pt x="1378" y="3828"/>
                        <a:pt x="1306" y="3917"/>
                        <a:pt x="1240" y="3994"/>
                      </a:cubicBezTo>
                      <a:cubicBezTo>
                        <a:pt x="1152" y="4098"/>
                        <a:pt x="1058" y="4192"/>
                        <a:pt x="959" y="4280"/>
                      </a:cubicBezTo>
                      <a:cubicBezTo>
                        <a:pt x="865" y="4368"/>
                        <a:pt x="766" y="4445"/>
                        <a:pt x="661" y="4512"/>
                      </a:cubicBezTo>
                      <a:cubicBezTo>
                        <a:pt x="562" y="4578"/>
                        <a:pt x="458" y="4627"/>
                        <a:pt x="347" y="4671"/>
                      </a:cubicBezTo>
                      <a:cubicBezTo>
                        <a:pt x="232" y="4710"/>
                        <a:pt x="116" y="4737"/>
                        <a:pt x="0" y="4754"/>
                      </a:cubicBezTo>
                      <a:lnTo>
                        <a:pt x="6335" y="4087"/>
                      </a:lnTo>
                      <a:cubicBezTo>
                        <a:pt x="6473" y="4071"/>
                        <a:pt x="6611" y="4043"/>
                        <a:pt x="6737" y="3999"/>
                      </a:cubicBezTo>
                      <a:cubicBezTo>
                        <a:pt x="6870" y="3961"/>
                        <a:pt x="6996" y="3906"/>
                        <a:pt x="7117" y="3839"/>
                      </a:cubicBezTo>
                      <a:cubicBezTo>
                        <a:pt x="7244" y="3773"/>
                        <a:pt x="7360" y="3702"/>
                        <a:pt x="7475" y="3614"/>
                      </a:cubicBezTo>
                      <a:cubicBezTo>
                        <a:pt x="7597" y="3531"/>
                        <a:pt x="7712" y="3437"/>
                        <a:pt x="7823" y="3338"/>
                      </a:cubicBezTo>
                      <a:cubicBezTo>
                        <a:pt x="7905" y="3256"/>
                        <a:pt x="7993" y="3173"/>
                        <a:pt x="8081" y="3085"/>
                      </a:cubicBezTo>
                      <a:cubicBezTo>
                        <a:pt x="8164" y="2997"/>
                        <a:pt x="8247" y="2909"/>
                        <a:pt x="8335" y="2815"/>
                      </a:cubicBezTo>
                      <a:cubicBezTo>
                        <a:pt x="8417" y="2721"/>
                        <a:pt x="8500" y="2628"/>
                        <a:pt x="8583" y="2528"/>
                      </a:cubicBezTo>
                      <a:cubicBezTo>
                        <a:pt x="8665" y="2429"/>
                        <a:pt x="8753" y="2330"/>
                        <a:pt x="8836" y="2231"/>
                      </a:cubicBezTo>
                      <a:lnTo>
                        <a:pt x="9089" y="1934"/>
                      </a:lnTo>
                      <a:cubicBezTo>
                        <a:pt x="9172" y="1829"/>
                        <a:pt x="9260" y="1730"/>
                        <a:pt x="9354" y="1631"/>
                      </a:cubicBezTo>
                      <a:cubicBezTo>
                        <a:pt x="9442" y="1531"/>
                        <a:pt x="9530" y="1432"/>
                        <a:pt x="9629" y="1339"/>
                      </a:cubicBezTo>
                      <a:cubicBezTo>
                        <a:pt x="9723" y="1239"/>
                        <a:pt x="9817" y="1146"/>
                        <a:pt x="9916" y="1052"/>
                      </a:cubicBezTo>
                      <a:cubicBezTo>
                        <a:pt x="10064" y="914"/>
                        <a:pt x="10219" y="788"/>
                        <a:pt x="10384" y="672"/>
                      </a:cubicBezTo>
                      <a:cubicBezTo>
                        <a:pt x="10544" y="551"/>
                        <a:pt x="10720" y="446"/>
                        <a:pt x="10896" y="353"/>
                      </a:cubicBezTo>
                      <a:cubicBezTo>
                        <a:pt x="11084" y="253"/>
                        <a:pt x="11282" y="176"/>
                        <a:pt x="11480" y="121"/>
                      </a:cubicBezTo>
                      <a:cubicBezTo>
                        <a:pt x="11689" y="57"/>
                        <a:pt x="11908" y="19"/>
                        <a:pt x="1212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14300" dist="190500" dir="5400000" algn="bl" rotWithShape="0">
                    <a:srgbClr val="000000">
                      <a:alpha val="12000"/>
                    </a:srgbClr>
                  </a:outerShdw>
                </a:effectLst>
              </p:spPr>
              <p:txBody>
                <a:bodyPr spcFirstLastPara="1" wrap="square" lIns="45713" tIns="45713" rIns="45713" bIns="45713" anchor="ctr" anchorCtr="0">
                  <a:noAutofit/>
                </a:bodyPr>
                <a:lstStyle/>
                <a:p>
                  <a:pPr defTabSz="457200"/>
                  <a:endParaRPr sz="900">
                    <a:solidFill>
                      <a:prstClr val="black"/>
                    </a:solidFill>
                    <a:latin typeface="Calibri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" name="Google Shape;80;p16">
                <a:extLst>
                  <a:ext uri="{FF2B5EF4-FFF2-40B4-BE49-F238E27FC236}">
                    <a16:creationId xmlns:a16="http://schemas.microsoft.com/office/drawing/2014/main" id="{81FF0C88-8392-F26A-980A-C6FFA116AA40}"/>
                  </a:ext>
                </a:extLst>
              </p:cNvPr>
              <p:cNvGrpSpPr/>
              <p:nvPr/>
            </p:nvGrpSpPr>
            <p:grpSpPr>
              <a:xfrm>
                <a:off x="2650669" y="2463573"/>
                <a:ext cx="2061639" cy="752243"/>
                <a:chOff x="2650669" y="2463573"/>
                <a:chExt cx="2061639" cy="752243"/>
              </a:xfrm>
              <a:grpFill/>
            </p:grpSpPr>
            <p:sp>
              <p:nvSpPr>
                <p:cNvPr id="42" name="Google Shape;81;p16">
                  <a:extLst>
                    <a:ext uri="{FF2B5EF4-FFF2-40B4-BE49-F238E27FC236}">
                      <a16:creationId xmlns:a16="http://schemas.microsoft.com/office/drawing/2014/main" id="{14F8DA86-5751-2868-05B6-92E7B1D28C35}"/>
                    </a:ext>
                  </a:extLst>
                </p:cNvPr>
                <p:cNvSpPr/>
                <p:nvPr/>
              </p:nvSpPr>
              <p:spPr>
                <a:xfrm>
                  <a:off x="2650669" y="2463573"/>
                  <a:ext cx="1468797" cy="751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4" h="14103" extrusionOk="0">
                      <a:moveTo>
                        <a:pt x="13" y="552"/>
                      </a:moveTo>
                      <a:cubicBezTo>
                        <a:pt x="9" y="552"/>
                        <a:pt x="5" y="552"/>
                        <a:pt x="0" y="552"/>
                      </a:cubicBezTo>
                      <a:lnTo>
                        <a:pt x="11" y="552"/>
                      </a:lnTo>
                      <a:lnTo>
                        <a:pt x="13" y="552"/>
                      </a:lnTo>
                      <a:close/>
                      <a:moveTo>
                        <a:pt x="25004" y="12213"/>
                      </a:moveTo>
                      <a:lnTo>
                        <a:pt x="24768" y="12262"/>
                      </a:lnTo>
                      <a:lnTo>
                        <a:pt x="24768" y="12262"/>
                      </a:lnTo>
                      <a:cubicBezTo>
                        <a:pt x="24845" y="12248"/>
                        <a:pt x="24925" y="12232"/>
                        <a:pt x="25004" y="12213"/>
                      </a:cubicBezTo>
                      <a:close/>
                      <a:moveTo>
                        <a:pt x="7387" y="1"/>
                      </a:moveTo>
                      <a:lnTo>
                        <a:pt x="7327" y="6"/>
                      </a:lnTo>
                      <a:lnTo>
                        <a:pt x="7321" y="6"/>
                      </a:lnTo>
                      <a:lnTo>
                        <a:pt x="4776" y="199"/>
                      </a:lnTo>
                      <a:lnTo>
                        <a:pt x="13" y="552"/>
                      </a:lnTo>
                      <a:lnTo>
                        <a:pt x="13" y="552"/>
                      </a:lnTo>
                      <a:cubicBezTo>
                        <a:pt x="53" y="551"/>
                        <a:pt x="93" y="546"/>
                        <a:pt x="133" y="546"/>
                      </a:cubicBezTo>
                      <a:lnTo>
                        <a:pt x="276" y="546"/>
                      </a:lnTo>
                      <a:cubicBezTo>
                        <a:pt x="325" y="546"/>
                        <a:pt x="375" y="552"/>
                        <a:pt x="419" y="557"/>
                      </a:cubicBezTo>
                      <a:cubicBezTo>
                        <a:pt x="469" y="557"/>
                        <a:pt x="513" y="563"/>
                        <a:pt x="557" y="568"/>
                      </a:cubicBezTo>
                      <a:lnTo>
                        <a:pt x="568" y="568"/>
                      </a:lnTo>
                      <a:cubicBezTo>
                        <a:pt x="617" y="574"/>
                        <a:pt x="667" y="585"/>
                        <a:pt x="716" y="590"/>
                      </a:cubicBezTo>
                      <a:lnTo>
                        <a:pt x="722" y="590"/>
                      </a:lnTo>
                      <a:cubicBezTo>
                        <a:pt x="772" y="601"/>
                        <a:pt x="821" y="612"/>
                        <a:pt x="876" y="623"/>
                      </a:cubicBezTo>
                      <a:cubicBezTo>
                        <a:pt x="981" y="645"/>
                        <a:pt x="1091" y="679"/>
                        <a:pt x="1207" y="712"/>
                      </a:cubicBezTo>
                      <a:cubicBezTo>
                        <a:pt x="1350" y="756"/>
                        <a:pt x="1488" y="811"/>
                        <a:pt x="1631" y="866"/>
                      </a:cubicBezTo>
                      <a:cubicBezTo>
                        <a:pt x="1697" y="899"/>
                        <a:pt x="1763" y="926"/>
                        <a:pt x="1824" y="959"/>
                      </a:cubicBezTo>
                      <a:lnTo>
                        <a:pt x="1835" y="965"/>
                      </a:lnTo>
                      <a:cubicBezTo>
                        <a:pt x="1901" y="992"/>
                        <a:pt x="1961" y="1026"/>
                        <a:pt x="2022" y="1059"/>
                      </a:cubicBezTo>
                      <a:lnTo>
                        <a:pt x="2033" y="1064"/>
                      </a:lnTo>
                      <a:cubicBezTo>
                        <a:pt x="2099" y="1097"/>
                        <a:pt x="2160" y="1136"/>
                        <a:pt x="2220" y="1174"/>
                      </a:cubicBezTo>
                      <a:cubicBezTo>
                        <a:pt x="2286" y="1207"/>
                        <a:pt x="2347" y="1246"/>
                        <a:pt x="2408" y="1290"/>
                      </a:cubicBezTo>
                      <a:lnTo>
                        <a:pt x="2413" y="1295"/>
                      </a:lnTo>
                      <a:cubicBezTo>
                        <a:pt x="2474" y="1334"/>
                        <a:pt x="2534" y="1373"/>
                        <a:pt x="2589" y="1417"/>
                      </a:cubicBezTo>
                      <a:lnTo>
                        <a:pt x="2595" y="1417"/>
                      </a:lnTo>
                      <a:cubicBezTo>
                        <a:pt x="2655" y="1461"/>
                        <a:pt x="2716" y="1505"/>
                        <a:pt x="2771" y="1554"/>
                      </a:cubicBezTo>
                      <a:cubicBezTo>
                        <a:pt x="2832" y="1604"/>
                        <a:pt x="2887" y="1654"/>
                        <a:pt x="2947" y="1703"/>
                      </a:cubicBezTo>
                      <a:lnTo>
                        <a:pt x="2953" y="1709"/>
                      </a:lnTo>
                      <a:cubicBezTo>
                        <a:pt x="3008" y="1753"/>
                        <a:pt x="3063" y="1802"/>
                        <a:pt x="3118" y="1852"/>
                      </a:cubicBezTo>
                      <a:lnTo>
                        <a:pt x="3124" y="1863"/>
                      </a:lnTo>
                      <a:cubicBezTo>
                        <a:pt x="3179" y="1912"/>
                        <a:pt x="3234" y="1962"/>
                        <a:pt x="3283" y="2012"/>
                      </a:cubicBezTo>
                      <a:lnTo>
                        <a:pt x="3294" y="2028"/>
                      </a:lnTo>
                      <a:cubicBezTo>
                        <a:pt x="3350" y="2078"/>
                        <a:pt x="3399" y="2127"/>
                        <a:pt x="3449" y="2182"/>
                      </a:cubicBezTo>
                      <a:lnTo>
                        <a:pt x="3460" y="2193"/>
                      </a:lnTo>
                      <a:cubicBezTo>
                        <a:pt x="3509" y="2248"/>
                        <a:pt x="3559" y="2298"/>
                        <a:pt x="3603" y="2359"/>
                      </a:cubicBezTo>
                      <a:lnTo>
                        <a:pt x="3614" y="2370"/>
                      </a:lnTo>
                      <a:cubicBezTo>
                        <a:pt x="3669" y="2425"/>
                        <a:pt x="3719" y="2485"/>
                        <a:pt x="3768" y="2546"/>
                      </a:cubicBezTo>
                      <a:cubicBezTo>
                        <a:pt x="3818" y="2601"/>
                        <a:pt x="3862" y="2662"/>
                        <a:pt x="3911" y="2722"/>
                      </a:cubicBezTo>
                      <a:cubicBezTo>
                        <a:pt x="3917" y="2728"/>
                        <a:pt x="3922" y="2733"/>
                        <a:pt x="3928" y="2739"/>
                      </a:cubicBezTo>
                      <a:cubicBezTo>
                        <a:pt x="3972" y="2799"/>
                        <a:pt x="4016" y="2860"/>
                        <a:pt x="4066" y="2920"/>
                      </a:cubicBezTo>
                      <a:cubicBezTo>
                        <a:pt x="4066" y="2920"/>
                        <a:pt x="4066" y="2926"/>
                        <a:pt x="4066" y="2926"/>
                      </a:cubicBezTo>
                      <a:cubicBezTo>
                        <a:pt x="4165" y="3053"/>
                        <a:pt x="4258" y="3185"/>
                        <a:pt x="4347" y="3317"/>
                      </a:cubicBezTo>
                      <a:lnTo>
                        <a:pt x="4358" y="3334"/>
                      </a:lnTo>
                      <a:cubicBezTo>
                        <a:pt x="4446" y="3466"/>
                        <a:pt x="4534" y="3604"/>
                        <a:pt x="4622" y="3741"/>
                      </a:cubicBezTo>
                      <a:cubicBezTo>
                        <a:pt x="4628" y="3747"/>
                        <a:pt x="4628" y="3752"/>
                        <a:pt x="4633" y="3758"/>
                      </a:cubicBezTo>
                      <a:cubicBezTo>
                        <a:pt x="4721" y="3895"/>
                        <a:pt x="4804" y="4039"/>
                        <a:pt x="4886" y="4182"/>
                      </a:cubicBezTo>
                      <a:cubicBezTo>
                        <a:pt x="4886" y="4187"/>
                        <a:pt x="4892" y="4187"/>
                        <a:pt x="4892" y="4193"/>
                      </a:cubicBezTo>
                      <a:cubicBezTo>
                        <a:pt x="4975" y="4336"/>
                        <a:pt x="5052" y="4474"/>
                        <a:pt x="5134" y="4617"/>
                      </a:cubicBezTo>
                      <a:lnTo>
                        <a:pt x="5156" y="4661"/>
                      </a:lnTo>
                      <a:cubicBezTo>
                        <a:pt x="5233" y="4799"/>
                        <a:pt x="5305" y="4942"/>
                        <a:pt x="5377" y="5080"/>
                      </a:cubicBezTo>
                      <a:lnTo>
                        <a:pt x="5399" y="5113"/>
                      </a:lnTo>
                      <a:cubicBezTo>
                        <a:pt x="5470" y="5256"/>
                        <a:pt x="5542" y="5394"/>
                        <a:pt x="5614" y="5537"/>
                      </a:cubicBezTo>
                      <a:lnTo>
                        <a:pt x="5641" y="5592"/>
                      </a:lnTo>
                      <a:cubicBezTo>
                        <a:pt x="5707" y="5730"/>
                        <a:pt x="5784" y="5879"/>
                        <a:pt x="5850" y="6016"/>
                      </a:cubicBezTo>
                      <a:lnTo>
                        <a:pt x="5900" y="6060"/>
                      </a:lnTo>
                      <a:cubicBezTo>
                        <a:pt x="5966" y="6198"/>
                        <a:pt x="6038" y="6341"/>
                        <a:pt x="6104" y="6479"/>
                      </a:cubicBezTo>
                      <a:lnTo>
                        <a:pt x="6242" y="6765"/>
                      </a:lnTo>
                      <a:lnTo>
                        <a:pt x="6379" y="7052"/>
                      </a:lnTo>
                      <a:lnTo>
                        <a:pt x="6522" y="7338"/>
                      </a:lnTo>
                      <a:cubicBezTo>
                        <a:pt x="6533" y="7360"/>
                        <a:pt x="6544" y="7382"/>
                        <a:pt x="6555" y="7404"/>
                      </a:cubicBezTo>
                      <a:cubicBezTo>
                        <a:pt x="6567" y="7426"/>
                        <a:pt x="6572" y="7432"/>
                        <a:pt x="6578" y="7443"/>
                      </a:cubicBezTo>
                      <a:lnTo>
                        <a:pt x="6666" y="7625"/>
                      </a:lnTo>
                      <a:lnTo>
                        <a:pt x="6770" y="7829"/>
                      </a:lnTo>
                      <a:cubicBezTo>
                        <a:pt x="6809" y="7900"/>
                        <a:pt x="6842" y="7966"/>
                        <a:pt x="6880" y="8038"/>
                      </a:cubicBezTo>
                      <a:cubicBezTo>
                        <a:pt x="6914" y="8104"/>
                        <a:pt x="6947" y="8176"/>
                        <a:pt x="6985" y="8242"/>
                      </a:cubicBezTo>
                      <a:lnTo>
                        <a:pt x="7051" y="8363"/>
                      </a:lnTo>
                      <a:lnTo>
                        <a:pt x="7062" y="8379"/>
                      </a:lnTo>
                      <a:lnTo>
                        <a:pt x="7073" y="8401"/>
                      </a:lnTo>
                      <a:lnTo>
                        <a:pt x="7095" y="8445"/>
                      </a:lnTo>
                      <a:lnTo>
                        <a:pt x="7161" y="8561"/>
                      </a:lnTo>
                      <a:lnTo>
                        <a:pt x="7233" y="8682"/>
                      </a:lnTo>
                      <a:lnTo>
                        <a:pt x="7299" y="8798"/>
                      </a:lnTo>
                      <a:lnTo>
                        <a:pt x="7321" y="8842"/>
                      </a:lnTo>
                      <a:lnTo>
                        <a:pt x="7332" y="8853"/>
                      </a:lnTo>
                      <a:cubicBezTo>
                        <a:pt x="7343" y="8875"/>
                        <a:pt x="7354" y="8892"/>
                        <a:pt x="7365" y="8914"/>
                      </a:cubicBezTo>
                      <a:cubicBezTo>
                        <a:pt x="7376" y="8936"/>
                        <a:pt x="7404" y="8974"/>
                        <a:pt x="7420" y="9007"/>
                      </a:cubicBezTo>
                      <a:lnTo>
                        <a:pt x="7475" y="9101"/>
                      </a:lnTo>
                      <a:lnTo>
                        <a:pt x="7531" y="9189"/>
                      </a:lnTo>
                      <a:cubicBezTo>
                        <a:pt x="7547" y="9222"/>
                        <a:pt x="7569" y="9250"/>
                        <a:pt x="7586" y="9283"/>
                      </a:cubicBezTo>
                      <a:cubicBezTo>
                        <a:pt x="7591" y="9288"/>
                        <a:pt x="7597" y="9299"/>
                        <a:pt x="7602" y="9310"/>
                      </a:cubicBezTo>
                      <a:lnTo>
                        <a:pt x="7635" y="9360"/>
                      </a:lnTo>
                      <a:lnTo>
                        <a:pt x="7685" y="9437"/>
                      </a:lnTo>
                      <a:cubicBezTo>
                        <a:pt x="7701" y="9465"/>
                        <a:pt x="7718" y="9492"/>
                        <a:pt x="7734" y="9514"/>
                      </a:cubicBezTo>
                      <a:lnTo>
                        <a:pt x="7784" y="9597"/>
                      </a:lnTo>
                      <a:cubicBezTo>
                        <a:pt x="7800" y="9619"/>
                        <a:pt x="7817" y="9646"/>
                        <a:pt x="7833" y="9668"/>
                      </a:cubicBezTo>
                      <a:cubicBezTo>
                        <a:pt x="7850" y="9690"/>
                        <a:pt x="7867" y="9718"/>
                        <a:pt x="7883" y="9740"/>
                      </a:cubicBezTo>
                      <a:lnTo>
                        <a:pt x="7927" y="9812"/>
                      </a:lnTo>
                      <a:lnTo>
                        <a:pt x="7977" y="9889"/>
                      </a:lnTo>
                      <a:lnTo>
                        <a:pt x="8026" y="9955"/>
                      </a:lnTo>
                      <a:lnTo>
                        <a:pt x="8076" y="10026"/>
                      </a:lnTo>
                      <a:cubicBezTo>
                        <a:pt x="8092" y="10048"/>
                        <a:pt x="8109" y="10070"/>
                        <a:pt x="8125" y="10093"/>
                      </a:cubicBezTo>
                      <a:lnTo>
                        <a:pt x="8175" y="10164"/>
                      </a:lnTo>
                      <a:cubicBezTo>
                        <a:pt x="8192" y="10186"/>
                        <a:pt x="8208" y="10208"/>
                        <a:pt x="8225" y="10230"/>
                      </a:cubicBezTo>
                      <a:lnTo>
                        <a:pt x="8274" y="10302"/>
                      </a:lnTo>
                      <a:cubicBezTo>
                        <a:pt x="8291" y="10324"/>
                        <a:pt x="8307" y="10346"/>
                        <a:pt x="8329" y="10368"/>
                      </a:cubicBezTo>
                      <a:lnTo>
                        <a:pt x="8379" y="10440"/>
                      </a:lnTo>
                      <a:lnTo>
                        <a:pt x="8434" y="10506"/>
                      </a:lnTo>
                      <a:lnTo>
                        <a:pt x="8483" y="10577"/>
                      </a:lnTo>
                      <a:lnTo>
                        <a:pt x="8539" y="10643"/>
                      </a:lnTo>
                      <a:lnTo>
                        <a:pt x="8594" y="10715"/>
                      </a:lnTo>
                      <a:lnTo>
                        <a:pt x="8649" y="10781"/>
                      </a:lnTo>
                      <a:cubicBezTo>
                        <a:pt x="8665" y="10803"/>
                        <a:pt x="8687" y="10825"/>
                        <a:pt x="8704" y="10853"/>
                      </a:cubicBezTo>
                      <a:lnTo>
                        <a:pt x="8759" y="10919"/>
                      </a:lnTo>
                      <a:cubicBezTo>
                        <a:pt x="8781" y="10941"/>
                        <a:pt x="8797" y="10963"/>
                        <a:pt x="8820" y="10985"/>
                      </a:cubicBezTo>
                      <a:lnTo>
                        <a:pt x="8875" y="11051"/>
                      </a:lnTo>
                      <a:cubicBezTo>
                        <a:pt x="8880" y="11057"/>
                        <a:pt x="8891" y="11068"/>
                        <a:pt x="8897" y="11073"/>
                      </a:cubicBezTo>
                      <a:lnTo>
                        <a:pt x="8930" y="11112"/>
                      </a:lnTo>
                      <a:lnTo>
                        <a:pt x="8990" y="11178"/>
                      </a:lnTo>
                      <a:lnTo>
                        <a:pt x="9045" y="11238"/>
                      </a:lnTo>
                      <a:lnTo>
                        <a:pt x="9100" y="11299"/>
                      </a:lnTo>
                      <a:lnTo>
                        <a:pt x="9161" y="11354"/>
                      </a:lnTo>
                      <a:lnTo>
                        <a:pt x="9216" y="11415"/>
                      </a:lnTo>
                      <a:lnTo>
                        <a:pt x="9271" y="11470"/>
                      </a:lnTo>
                      <a:lnTo>
                        <a:pt x="9326" y="11525"/>
                      </a:lnTo>
                      <a:lnTo>
                        <a:pt x="9381" y="11580"/>
                      </a:lnTo>
                      <a:lnTo>
                        <a:pt x="9442" y="11635"/>
                      </a:lnTo>
                      <a:lnTo>
                        <a:pt x="9497" y="11690"/>
                      </a:lnTo>
                      <a:lnTo>
                        <a:pt x="9552" y="11740"/>
                      </a:lnTo>
                      <a:lnTo>
                        <a:pt x="9607" y="11789"/>
                      </a:lnTo>
                      <a:cubicBezTo>
                        <a:pt x="9624" y="11811"/>
                        <a:pt x="9646" y="11828"/>
                        <a:pt x="9662" y="11844"/>
                      </a:cubicBezTo>
                      <a:lnTo>
                        <a:pt x="9701" y="11872"/>
                      </a:lnTo>
                      <a:lnTo>
                        <a:pt x="9717" y="11888"/>
                      </a:lnTo>
                      <a:lnTo>
                        <a:pt x="9772" y="11932"/>
                      </a:lnTo>
                      <a:lnTo>
                        <a:pt x="9828" y="11982"/>
                      </a:lnTo>
                      <a:lnTo>
                        <a:pt x="9883" y="12026"/>
                      </a:lnTo>
                      <a:lnTo>
                        <a:pt x="9921" y="12059"/>
                      </a:lnTo>
                      <a:lnTo>
                        <a:pt x="9938" y="12070"/>
                      </a:lnTo>
                      <a:lnTo>
                        <a:pt x="9993" y="12114"/>
                      </a:lnTo>
                      <a:lnTo>
                        <a:pt x="10048" y="12164"/>
                      </a:lnTo>
                      <a:lnTo>
                        <a:pt x="10103" y="12208"/>
                      </a:lnTo>
                      <a:lnTo>
                        <a:pt x="10158" y="12252"/>
                      </a:lnTo>
                      <a:lnTo>
                        <a:pt x="10213" y="12290"/>
                      </a:lnTo>
                      <a:lnTo>
                        <a:pt x="10274" y="12334"/>
                      </a:lnTo>
                      <a:lnTo>
                        <a:pt x="10329" y="12379"/>
                      </a:lnTo>
                      <a:lnTo>
                        <a:pt x="10389" y="12423"/>
                      </a:lnTo>
                      <a:lnTo>
                        <a:pt x="10445" y="12461"/>
                      </a:lnTo>
                      <a:lnTo>
                        <a:pt x="10505" y="12505"/>
                      </a:lnTo>
                      <a:lnTo>
                        <a:pt x="10566" y="12544"/>
                      </a:lnTo>
                      <a:lnTo>
                        <a:pt x="10626" y="12588"/>
                      </a:lnTo>
                      <a:cubicBezTo>
                        <a:pt x="10643" y="12599"/>
                        <a:pt x="10665" y="12615"/>
                        <a:pt x="10687" y="12626"/>
                      </a:cubicBezTo>
                      <a:lnTo>
                        <a:pt x="10747" y="12665"/>
                      </a:lnTo>
                      <a:lnTo>
                        <a:pt x="10808" y="12709"/>
                      </a:lnTo>
                      <a:lnTo>
                        <a:pt x="10869" y="12748"/>
                      </a:lnTo>
                      <a:lnTo>
                        <a:pt x="10935" y="12786"/>
                      </a:lnTo>
                      <a:lnTo>
                        <a:pt x="11001" y="12830"/>
                      </a:lnTo>
                      <a:lnTo>
                        <a:pt x="11072" y="12869"/>
                      </a:lnTo>
                      <a:lnTo>
                        <a:pt x="11139" y="12907"/>
                      </a:lnTo>
                      <a:lnTo>
                        <a:pt x="11210" y="12946"/>
                      </a:lnTo>
                      <a:cubicBezTo>
                        <a:pt x="11232" y="12962"/>
                        <a:pt x="11254" y="12973"/>
                        <a:pt x="11276" y="12990"/>
                      </a:cubicBezTo>
                      <a:lnTo>
                        <a:pt x="11348" y="13029"/>
                      </a:lnTo>
                      <a:lnTo>
                        <a:pt x="11414" y="13067"/>
                      </a:lnTo>
                      <a:lnTo>
                        <a:pt x="11491" y="13106"/>
                      </a:lnTo>
                      <a:lnTo>
                        <a:pt x="11497" y="13111"/>
                      </a:lnTo>
                      <a:lnTo>
                        <a:pt x="11502" y="13111"/>
                      </a:lnTo>
                      <a:lnTo>
                        <a:pt x="11568" y="13144"/>
                      </a:lnTo>
                      <a:lnTo>
                        <a:pt x="11640" y="13183"/>
                      </a:lnTo>
                      <a:lnTo>
                        <a:pt x="11717" y="13227"/>
                      </a:lnTo>
                      <a:lnTo>
                        <a:pt x="11739" y="13232"/>
                      </a:lnTo>
                      <a:lnTo>
                        <a:pt x="11761" y="13243"/>
                      </a:lnTo>
                      <a:lnTo>
                        <a:pt x="11778" y="13254"/>
                      </a:lnTo>
                      <a:lnTo>
                        <a:pt x="11800" y="13265"/>
                      </a:lnTo>
                      <a:lnTo>
                        <a:pt x="11860" y="13293"/>
                      </a:lnTo>
                      <a:lnTo>
                        <a:pt x="11921" y="13326"/>
                      </a:lnTo>
                      <a:lnTo>
                        <a:pt x="11981" y="13354"/>
                      </a:lnTo>
                      <a:lnTo>
                        <a:pt x="12042" y="13381"/>
                      </a:lnTo>
                      <a:lnTo>
                        <a:pt x="12119" y="13420"/>
                      </a:lnTo>
                      <a:lnTo>
                        <a:pt x="12136" y="13420"/>
                      </a:lnTo>
                      <a:cubicBezTo>
                        <a:pt x="12158" y="13431"/>
                        <a:pt x="12180" y="13442"/>
                        <a:pt x="12202" y="13453"/>
                      </a:cubicBezTo>
                      <a:lnTo>
                        <a:pt x="12279" y="13486"/>
                      </a:lnTo>
                      <a:lnTo>
                        <a:pt x="12361" y="13519"/>
                      </a:lnTo>
                      <a:lnTo>
                        <a:pt x="12444" y="13552"/>
                      </a:lnTo>
                      <a:lnTo>
                        <a:pt x="12455" y="13557"/>
                      </a:lnTo>
                      <a:lnTo>
                        <a:pt x="12461" y="13563"/>
                      </a:lnTo>
                      <a:lnTo>
                        <a:pt x="12521" y="13585"/>
                      </a:lnTo>
                      <a:lnTo>
                        <a:pt x="12604" y="13618"/>
                      </a:lnTo>
                      <a:lnTo>
                        <a:pt x="12681" y="13645"/>
                      </a:lnTo>
                      <a:lnTo>
                        <a:pt x="12764" y="13679"/>
                      </a:lnTo>
                      <a:lnTo>
                        <a:pt x="12780" y="13679"/>
                      </a:lnTo>
                      <a:lnTo>
                        <a:pt x="12852" y="13701"/>
                      </a:lnTo>
                      <a:lnTo>
                        <a:pt x="12929" y="13728"/>
                      </a:lnTo>
                      <a:lnTo>
                        <a:pt x="13012" y="13756"/>
                      </a:lnTo>
                      <a:lnTo>
                        <a:pt x="13089" y="13783"/>
                      </a:lnTo>
                      <a:lnTo>
                        <a:pt x="13094" y="13783"/>
                      </a:lnTo>
                      <a:lnTo>
                        <a:pt x="13177" y="13811"/>
                      </a:lnTo>
                      <a:lnTo>
                        <a:pt x="13265" y="13833"/>
                      </a:lnTo>
                      <a:lnTo>
                        <a:pt x="13348" y="13860"/>
                      </a:lnTo>
                      <a:lnTo>
                        <a:pt x="13397" y="13871"/>
                      </a:lnTo>
                      <a:lnTo>
                        <a:pt x="13403" y="13871"/>
                      </a:lnTo>
                      <a:lnTo>
                        <a:pt x="13436" y="13882"/>
                      </a:lnTo>
                      <a:lnTo>
                        <a:pt x="13529" y="13904"/>
                      </a:lnTo>
                      <a:lnTo>
                        <a:pt x="13617" y="13926"/>
                      </a:lnTo>
                      <a:lnTo>
                        <a:pt x="13706" y="13948"/>
                      </a:lnTo>
                      <a:lnTo>
                        <a:pt x="13805" y="13970"/>
                      </a:lnTo>
                      <a:lnTo>
                        <a:pt x="13904" y="13993"/>
                      </a:lnTo>
                      <a:lnTo>
                        <a:pt x="14003" y="14009"/>
                      </a:lnTo>
                      <a:lnTo>
                        <a:pt x="14014" y="14009"/>
                      </a:lnTo>
                      <a:lnTo>
                        <a:pt x="14102" y="14026"/>
                      </a:lnTo>
                      <a:lnTo>
                        <a:pt x="14218" y="14042"/>
                      </a:lnTo>
                      <a:lnTo>
                        <a:pt x="14295" y="14053"/>
                      </a:lnTo>
                      <a:lnTo>
                        <a:pt x="14334" y="14053"/>
                      </a:lnTo>
                      <a:lnTo>
                        <a:pt x="14455" y="14070"/>
                      </a:lnTo>
                      <a:cubicBezTo>
                        <a:pt x="14493" y="14070"/>
                        <a:pt x="14532" y="14075"/>
                        <a:pt x="14570" y="14081"/>
                      </a:cubicBezTo>
                      <a:lnTo>
                        <a:pt x="14631" y="14081"/>
                      </a:lnTo>
                      <a:lnTo>
                        <a:pt x="14725" y="14086"/>
                      </a:lnTo>
                      <a:cubicBezTo>
                        <a:pt x="14774" y="14092"/>
                        <a:pt x="14824" y="14097"/>
                        <a:pt x="14873" y="14097"/>
                      </a:cubicBezTo>
                      <a:lnTo>
                        <a:pt x="14917" y="14097"/>
                      </a:lnTo>
                      <a:lnTo>
                        <a:pt x="15028" y="14103"/>
                      </a:lnTo>
                      <a:lnTo>
                        <a:pt x="15182" y="14103"/>
                      </a:lnTo>
                      <a:cubicBezTo>
                        <a:pt x="15281" y="14103"/>
                        <a:pt x="15375" y="14103"/>
                        <a:pt x="15474" y="14097"/>
                      </a:cubicBezTo>
                      <a:lnTo>
                        <a:pt x="15540" y="14097"/>
                      </a:lnTo>
                      <a:lnTo>
                        <a:pt x="15606" y="14092"/>
                      </a:lnTo>
                      <a:cubicBezTo>
                        <a:pt x="15683" y="14086"/>
                        <a:pt x="15766" y="14081"/>
                        <a:pt x="15843" y="14070"/>
                      </a:cubicBezTo>
                      <a:lnTo>
                        <a:pt x="15892" y="14064"/>
                      </a:lnTo>
                      <a:cubicBezTo>
                        <a:pt x="15915" y="14064"/>
                        <a:pt x="15931" y="14059"/>
                        <a:pt x="15953" y="14059"/>
                      </a:cubicBezTo>
                      <a:cubicBezTo>
                        <a:pt x="16030" y="14048"/>
                        <a:pt x="16102" y="14042"/>
                        <a:pt x="16179" y="14026"/>
                      </a:cubicBezTo>
                      <a:lnTo>
                        <a:pt x="16251" y="14020"/>
                      </a:lnTo>
                      <a:lnTo>
                        <a:pt x="16278" y="14015"/>
                      </a:lnTo>
                      <a:cubicBezTo>
                        <a:pt x="16388" y="13998"/>
                        <a:pt x="16493" y="13976"/>
                        <a:pt x="16598" y="13954"/>
                      </a:cubicBezTo>
                      <a:lnTo>
                        <a:pt x="24768" y="12262"/>
                      </a:lnTo>
                      <a:lnTo>
                        <a:pt x="24768" y="12262"/>
                      </a:lnTo>
                      <a:cubicBezTo>
                        <a:pt x="24732" y="12268"/>
                        <a:pt x="24697" y="12274"/>
                        <a:pt x="24662" y="12279"/>
                      </a:cubicBezTo>
                      <a:lnTo>
                        <a:pt x="24546" y="12296"/>
                      </a:lnTo>
                      <a:cubicBezTo>
                        <a:pt x="24469" y="12312"/>
                        <a:pt x="24387" y="12323"/>
                        <a:pt x="24304" y="12334"/>
                      </a:cubicBezTo>
                      <a:cubicBezTo>
                        <a:pt x="24260" y="12340"/>
                        <a:pt x="24221" y="12345"/>
                        <a:pt x="24183" y="12351"/>
                      </a:cubicBezTo>
                      <a:cubicBezTo>
                        <a:pt x="24095" y="12357"/>
                        <a:pt x="24012" y="12368"/>
                        <a:pt x="23929" y="12373"/>
                      </a:cubicBezTo>
                      <a:lnTo>
                        <a:pt x="23819" y="12384"/>
                      </a:lnTo>
                      <a:cubicBezTo>
                        <a:pt x="23704" y="12390"/>
                        <a:pt x="23582" y="12401"/>
                        <a:pt x="23461" y="12401"/>
                      </a:cubicBezTo>
                      <a:cubicBezTo>
                        <a:pt x="23362" y="12401"/>
                        <a:pt x="23263" y="12406"/>
                        <a:pt x="23164" y="12406"/>
                      </a:cubicBezTo>
                      <a:lnTo>
                        <a:pt x="23147" y="12406"/>
                      </a:lnTo>
                      <a:cubicBezTo>
                        <a:pt x="23048" y="12406"/>
                        <a:pt x="22954" y="12401"/>
                        <a:pt x="22855" y="12401"/>
                      </a:cubicBezTo>
                      <a:lnTo>
                        <a:pt x="22822" y="12401"/>
                      </a:lnTo>
                      <a:cubicBezTo>
                        <a:pt x="22723" y="12395"/>
                        <a:pt x="22618" y="12384"/>
                        <a:pt x="22519" y="12379"/>
                      </a:cubicBezTo>
                      <a:lnTo>
                        <a:pt x="22497" y="12379"/>
                      </a:lnTo>
                      <a:cubicBezTo>
                        <a:pt x="22398" y="12368"/>
                        <a:pt x="22293" y="12357"/>
                        <a:pt x="22189" y="12345"/>
                      </a:cubicBezTo>
                      <a:lnTo>
                        <a:pt x="22183" y="12345"/>
                      </a:lnTo>
                      <a:cubicBezTo>
                        <a:pt x="22079" y="12329"/>
                        <a:pt x="21968" y="12318"/>
                        <a:pt x="21864" y="12296"/>
                      </a:cubicBezTo>
                      <a:lnTo>
                        <a:pt x="21853" y="12296"/>
                      </a:lnTo>
                      <a:cubicBezTo>
                        <a:pt x="21748" y="12279"/>
                        <a:pt x="21638" y="12263"/>
                        <a:pt x="21533" y="12241"/>
                      </a:cubicBezTo>
                      <a:lnTo>
                        <a:pt x="21517" y="12241"/>
                      </a:lnTo>
                      <a:cubicBezTo>
                        <a:pt x="21407" y="12213"/>
                        <a:pt x="21296" y="12191"/>
                        <a:pt x="21186" y="12164"/>
                      </a:cubicBezTo>
                      <a:cubicBezTo>
                        <a:pt x="21076" y="12136"/>
                        <a:pt x="20960" y="12109"/>
                        <a:pt x="20850" y="12076"/>
                      </a:cubicBezTo>
                      <a:cubicBezTo>
                        <a:pt x="20619" y="12009"/>
                        <a:pt x="20393" y="11932"/>
                        <a:pt x="20162" y="11850"/>
                      </a:cubicBezTo>
                      <a:lnTo>
                        <a:pt x="20151" y="11850"/>
                      </a:lnTo>
                      <a:cubicBezTo>
                        <a:pt x="20035" y="11806"/>
                        <a:pt x="19919" y="11762"/>
                        <a:pt x="19798" y="11712"/>
                      </a:cubicBezTo>
                      <a:cubicBezTo>
                        <a:pt x="19688" y="11668"/>
                        <a:pt x="19583" y="11618"/>
                        <a:pt x="19479" y="11574"/>
                      </a:cubicBezTo>
                      <a:lnTo>
                        <a:pt x="19468" y="11574"/>
                      </a:lnTo>
                      <a:cubicBezTo>
                        <a:pt x="19258" y="11481"/>
                        <a:pt x="19054" y="11387"/>
                        <a:pt x="18862" y="11288"/>
                      </a:cubicBezTo>
                      <a:cubicBezTo>
                        <a:pt x="18768" y="11233"/>
                        <a:pt x="18674" y="11183"/>
                        <a:pt x="18581" y="11134"/>
                      </a:cubicBezTo>
                      <a:cubicBezTo>
                        <a:pt x="18487" y="11084"/>
                        <a:pt x="18399" y="11029"/>
                        <a:pt x="18311" y="10974"/>
                      </a:cubicBezTo>
                      <a:cubicBezTo>
                        <a:pt x="18223" y="10924"/>
                        <a:pt x="18134" y="10869"/>
                        <a:pt x="18052" y="10814"/>
                      </a:cubicBezTo>
                      <a:lnTo>
                        <a:pt x="18046" y="10814"/>
                      </a:lnTo>
                      <a:cubicBezTo>
                        <a:pt x="17964" y="10759"/>
                        <a:pt x="17881" y="10704"/>
                        <a:pt x="17798" y="10643"/>
                      </a:cubicBezTo>
                      <a:cubicBezTo>
                        <a:pt x="17716" y="10588"/>
                        <a:pt x="17639" y="10533"/>
                        <a:pt x="17562" y="10473"/>
                      </a:cubicBezTo>
                      <a:lnTo>
                        <a:pt x="17556" y="10473"/>
                      </a:lnTo>
                      <a:cubicBezTo>
                        <a:pt x="17407" y="10357"/>
                        <a:pt x="17259" y="10236"/>
                        <a:pt x="17121" y="10120"/>
                      </a:cubicBezTo>
                      <a:cubicBezTo>
                        <a:pt x="16983" y="9999"/>
                        <a:pt x="16845" y="9872"/>
                        <a:pt x="16719" y="9745"/>
                      </a:cubicBezTo>
                      <a:lnTo>
                        <a:pt x="16713" y="9745"/>
                      </a:lnTo>
                      <a:cubicBezTo>
                        <a:pt x="16581" y="9619"/>
                        <a:pt x="16460" y="9492"/>
                        <a:pt x="16339" y="9360"/>
                      </a:cubicBezTo>
                      <a:cubicBezTo>
                        <a:pt x="16217" y="9228"/>
                        <a:pt x="16102" y="9095"/>
                        <a:pt x="15997" y="8958"/>
                      </a:cubicBezTo>
                      <a:cubicBezTo>
                        <a:pt x="15887" y="8826"/>
                        <a:pt x="15777" y="8688"/>
                        <a:pt x="15678" y="8550"/>
                      </a:cubicBezTo>
                      <a:cubicBezTo>
                        <a:pt x="15573" y="8412"/>
                        <a:pt x="15479" y="8275"/>
                        <a:pt x="15380" y="8137"/>
                      </a:cubicBezTo>
                      <a:lnTo>
                        <a:pt x="15375" y="8120"/>
                      </a:lnTo>
                      <a:cubicBezTo>
                        <a:pt x="15281" y="7983"/>
                        <a:pt x="15193" y="7845"/>
                        <a:pt x="15099" y="7707"/>
                      </a:cubicBezTo>
                      <a:lnTo>
                        <a:pt x="15088" y="7691"/>
                      </a:lnTo>
                      <a:cubicBezTo>
                        <a:pt x="15006" y="7553"/>
                        <a:pt x="14917" y="7415"/>
                        <a:pt x="14835" y="7278"/>
                      </a:cubicBezTo>
                      <a:cubicBezTo>
                        <a:pt x="14829" y="7272"/>
                        <a:pt x="14824" y="7261"/>
                        <a:pt x="14818" y="7250"/>
                      </a:cubicBezTo>
                      <a:cubicBezTo>
                        <a:pt x="14741" y="7112"/>
                        <a:pt x="14659" y="6975"/>
                        <a:pt x="14581" y="6837"/>
                      </a:cubicBezTo>
                      <a:lnTo>
                        <a:pt x="14576" y="6820"/>
                      </a:lnTo>
                      <a:cubicBezTo>
                        <a:pt x="14499" y="6694"/>
                        <a:pt x="14427" y="6562"/>
                        <a:pt x="14356" y="6429"/>
                      </a:cubicBezTo>
                      <a:lnTo>
                        <a:pt x="14317" y="6352"/>
                      </a:lnTo>
                      <a:cubicBezTo>
                        <a:pt x="14245" y="6231"/>
                        <a:pt x="14185" y="6110"/>
                        <a:pt x="14119" y="5989"/>
                      </a:cubicBezTo>
                      <a:lnTo>
                        <a:pt x="14053" y="5868"/>
                      </a:lnTo>
                      <a:lnTo>
                        <a:pt x="13865" y="5509"/>
                      </a:lnTo>
                      <a:cubicBezTo>
                        <a:pt x="13821" y="5416"/>
                        <a:pt x="13772" y="5328"/>
                        <a:pt x="13728" y="5240"/>
                      </a:cubicBezTo>
                      <a:cubicBezTo>
                        <a:pt x="13700" y="5190"/>
                        <a:pt x="13673" y="5135"/>
                        <a:pt x="13645" y="5085"/>
                      </a:cubicBezTo>
                      <a:lnTo>
                        <a:pt x="13628" y="5058"/>
                      </a:lnTo>
                      <a:lnTo>
                        <a:pt x="13584" y="4975"/>
                      </a:lnTo>
                      <a:lnTo>
                        <a:pt x="13441" y="4705"/>
                      </a:lnTo>
                      <a:lnTo>
                        <a:pt x="13419" y="4667"/>
                      </a:lnTo>
                      <a:cubicBezTo>
                        <a:pt x="13408" y="4639"/>
                        <a:pt x="13392" y="4612"/>
                        <a:pt x="13375" y="4579"/>
                      </a:cubicBezTo>
                      <a:cubicBezTo>
                        <a:pt x="13348" y="4534"/>
                        <a:pt x="13325" y="4490"/>
                        <a:pt x="13298" y="4441"/>
                      </a:cubicBezTo>
                      <a:cubicBezTo>
                        <a:pt x="13265" y="4380"/>
                        <a:pt x="13232" y="4320"/>
                        <a:pt x="13193" y="4259"/>
                      </a:cubicBezTo>
                      <a:lnTo>
                        <a:pt x="13171" y="4215"/>
                      </a:lnTo>
                      <a:lnTo>
                        <a:pt x="13144" y="4171"/>
                      </a:lnTo>
                      <a:lnTo>
                        <a:pt x="13094" y="4072"/>
                      </a:lnTo>
                      <a:cubicBezTo>
                        <a:pt x="13056" y="4011"/>
                        <a:pt x="13023" y="3951"/>
                        <a:pt x="12984" y="3890"/>
                      </a:cubicBezTo>
                      <a:lnTo>
                        <a:pt x="12923" y="3791"/>
                      </a:lnTo>
                      <a:lnTo>
                        <a:pt x="12907" y="3758"/>
                      </a:lnTo>
                      <a:cubicBezTo>
                        <a:pt x="12907" y="3752"/>
                        <a:pt x="12901" y="3747"/>
                        <a:pt x="12901" y="3741"/>
                      </a:cubicBezTo>
                      <a:cubicBezTo>
                        <a:pt x="12896" y="3736"/>
                        <a:pt x="12885" y="3719"/>
                        <a:pt x="12879" y="3708"/>
                      </a:cubicBezTo>
                      <a:lnTo>
                        <a:pt x="12813" y="3604"/>
                      </a:lnTo>
                      <a:cubicBezTo>
                        <a:pt x="12791" y="3565"/>
                        <a:pt x="12769" y="3532"/>
                        <a:pt x="12747" y="3493"/>
                      </a:cubicBezTo>
                      <a:lnTo>
                        <a:pt x="12681" y="3389"/>
                      </a:lnTo>
                      <a:lnTo>
                        <a:pt x="12653" y="3345"/>
                      </a:lnTo>
                      <a:lnTo>
                        <a:pt x="12648" y="3339"/>
                      </a:lnTo>
                      <a:lnTo>
                        <a:pt x="12615" y="3284"/>
                      </a:lnTo>
                      <a:lnTo>
                        <a:pt x="12560" y="3201"/>
                      </a:lnTo>
                      <a:lnTo>
                        <a:pt x="12505" y="3119"/>
                      </a:lnTo>
                      <a:lnTo>
                        <a:pt x="12455" y="3042"/>
                      </a:lnTo>
                      <a:lnTo>
                        <a:pt x="12400" y="2959"/>
                      </a:lnTo>
                      <a:lnTo>
                        <a:pt x="12384" y="2937"/>
                      </a:lnTo>
                      <a:lnTo>
                        <a:pt x="12384" y="2931"/>
                      </a:lnTo>
                      <a:lnTo>
                        <a:pt x="12356" y="2893"/>
                      </a:lnTo>
                      <a:lnTo>
                        <a:pt x="12306" y="2821"/>
                      </a:lnTo>
                      <a:lnTo>
                        <a:pt x="12257" y="2755"/>
                      </a:lnTo>
                      <a:cubicBezTo>
                        <a:pt x="12240" y="2733"/>
                        <a:pt x="12224" y="2706"/>
                        <a:pt x="12207" y="2684"/>
                      </a:cubicBezTo>
                      <a:cubicBezTo>
                        <a:pt x="12191" y="2662"/>
                        <a:pt x="12180" y="2645"/>
                        <a:pt x="12163" y="2623"/>
                      </a:cubicBezTo>
                      <a:lnTo>
                        <a:pt x="12114" y="2562"/>
                      </a:lnTo>
                      <a:lnTo>
                        <a:pt x="12103" y="2540"/>
                      </a:lnTo>
                      <a:lnTo>
                        <a:pt x="12070" y="2496"/>
                      </a:lnTo>
                      <a:cubicBezTo>
                        <a:pt x="12059" y="2480"/>
                        <a:pt x="12042" y="2458"/>
                        <a:pt x="12025" y="2436"/>
                      </a:cubicBezTo>
                      <a:lnTo>
                        <a:pt x="11981" y="2375"/>
                      </a:lnTo>
                      <a:lnTo>
                        <a:pt x="11932" y="2320"/>
                      </a:lnTo>
                      <a:lnTo>
                        <a:pt x="11888" y="2259"/>
                      </a:lnTo>
                      <a:lnTo>
                        <a:pt x="11838" y="2204"/>
                      </a:lnTo>
                      <a:lnTo>
                        <a:pt x="11789" y="2144"/>
                      </a:lnTo>
                      <a:cubicBezTo>
                        <a:pt x="11772" y="2127"/>
                        <a:pt x="11756" y="2111"/>
                        <a:pt x="11745" y="2089"/>
                      </a:cubicBezTo>
                      <a:lnTo>
                        <a:pt x="11695" y="2034"/>
                      </a:lnTo>
                      <a:lnTo>
                        <a:pt x="11645" y="1979"/>
                      </a:lnTo>
                      <a:lnTo>
                        <a:pt x="11596" y="1923"/>
                      </a:lnTo>
                      <a:lnTo>
                        <a:pt x="11546" y="1868"/>
                      </a:lnTo>
                      <a:lnTo>
                        <a:pt x="11491" y="1813"/>
                      </a:lnTo>
                      <a:cubicBezTo>
                        <a:pt x="11475" y="1797"/>
                        <a:pt x="11458" y="1775"/>
                        <a:pt x="11442" y="1758"/>
                      </a:cubicBezTo>
                      <a:lnTo>
                        <a:pt x="11392" y="1709"/>
                      </a:lnTo>
                      <a:lnTo>
                        <a:pt x="11337" y="1654"/>
                      </a:lnTo>
                      <a:lnTo>
                        <a:pt x="11331" y="1642"/>
                      </a:lnTo>
                      <a:lnTo>
                        <a:pt x="11287" y="1604"/>
                      </a:lnTo>
                      <a:lnTo>
                        <a:pt x="11238" y="1554"/>
                      </a:lnTo>
                      <a:lnTo>
                        <a:pt x="11183" y="1505"/>
                      </a:lnTo>
                      <a:lnTo>
                        <a:pt x="11166" y="1488"/>
                      </a:lnTo>
                      <a:lnTo>
                        <a:pt x="11155" y="1477"/>
                      </a:lnTo>
                      <a:lnTo>
                        <a:pt x="11133" y="1455"/>
                      </a:lnTo>
                      <a:lnTo>
                        <a:pt x="11078" y="1406"/>
                      </a:lnTo>
                      <a:lnTo>
                        <a:pt x="11023" y="1356"/>
                      </a:lnTo>
                      <a:lnTo>
                        <a:pt x="10990" y="1329"/>
                      </a:lnTo>
                      <a:lnTo>
                        <a:pt x="10984" y="1323"/>
                      </a:lnTo>
                      <a:lnTo>
                        <a:pt x="10973" y="1312"/>
                      </a:lnTo>
                      <a:lnTo>
                        <a:pt x="10924" y="1273"/>
                      </a:lnTo>
                      <a:lnTo>
                        <a:pt x="10874" y="1229"/>
                      </a:lnTo>
                      <a:lnTo>
                        <a:pt x="10819" y="1185"/>
                      </a:lnTo>
                      <a:lnTo>
                        <a:pt x="10814" y="1180"/>
                      </a:lnTo>
                      <a:lnTo>
                        <a:pt x="10803" y="1174"/>
                      </a:lnTo>
                      <a:lnTo>
                        <a:pt x="10770" y="1147"/>
                      </a:lnTo>
                      <a:lnTo>
                        <a:pt x="10720" y="1108"/>
                      </a:lnTo>
                      <a:lnTo>
                        <a:pt x="10670" y="1070"/>
                      </a:lnTo>
                      <a:lnTo>
                        <a:pt x="10621" y="1031"/>
                      </a:lnTo>
                      <a:lnTo>
                        <a:pt x="10571" y="992"/>
                      </a:lnTo>
                      <a:lnTo>
                        <a:pt x="10522" y="959"/>
                      </a:lnTo>
                      <a:lnTo>
                        <a:pt x="10472" y="921"/>
                      </a:lnTo>
                      <a:lnTo>
                        <a:pt x="10417" y="888"/>
                      </a:lnTo>
                      <a:lnTo>
                        <a:pt x="10373" y="855"/>
                      </a:lnTo>
                      <a:lnTo>
                        <a:pt x="10323" y="827"/>
                      </a:lnTo>
                      <a:lnTo>
                        <a:pt x="10274" y="794"/>
                      </a:lnTo>
                      <a:lnTo>
                        <a:pt x="10230" y="767"/>
                      </a:lnTo>
                      <a:lnTo>
                        <a:pt x="10180" y="734"/>
                      </a:lnTo>
                      <a:cubicBezTo>
                        <a:pt x="10164" y="728"/>
                        <a:pt x="10147" y="717"/>
                        <a:pt x="10131" y="706"/>
                      </a:cubicBezTo>
                      <a:lnTo>
                        <a:pt x="10081" y="679"/>
                      </a:lnTo>
                      <a:lnTo>
                        <a:pt x="10042" y="656"/>
                      </a:lnTo>
                      <a:lnTo>
                        <a:pt x="10037" y="656"/>
                      </a:lnTo>
                      <a:lnTo>
                        <a:pt x="9987" y="629"/>
                      </a:lnTo>
                      <a:cubicBezTo>
                        <a:pt x="9971" y="618"/>
                        <a:pt x="9954" y="612"/>
                        <a:pt x="9938" y="601"/>
                      </a:cubicBezTo>
                      <a:lnTo>
                        <a:pt x="9894" y="574"/>
                      </a:lnTo>
                      <a:lnTo>
                        <a:pt x="9844" y="552"/>
                      </a:lnTo>
                      <a:lnTo>
                        <a:pt x="9833" y="552"/>
                      </a:lnTo>
                      <a:lnTo>
                        <a:pt x="9795" y="530"/>
                      </a:lnTo>
                      <a:lnTo>
                        <a:pt x="9745" y="508"/>
                      </a:lnTo>
                      <a:lnTo>
                        <a:pt x="9695" y="480"/>
                      </a:lnTo>
                      <a:lnTo>
                        <a:pt x="9646" y="458"/>
                      </a:lnTo>
                      <a:lnTo>
                        <a:pt x="9624" y="447"/>
                      </a:lnTo>
                      <a:lnTo>
                        <a:pt x="9596" y="436"/>
                      </a:lnTo>
                      <a:lnTo>
                        <a:pt x="9547" y="414"/>
                      </a:lnTo>
                      <a:lnTo>
                        <a:pt x="9492" y="392"/>
                      </a:lnTo>
                      <a:lnTo>
                        <a:pt x="9442" y="370"/>
                      </a:lnTo>
                      <a:lnTo>
                        <a:pt x="9409" y="359"/>
                      </a:lnTo>
                      <a:lnTo>
                        <a:pt x="9403" y="359"/>
                      </a:lnTo>
                      <a:lnTo>
                        <a:pt x="9392" y="354"/>
                      </a:lnTo>
                      <a:lnTo>
                        <a:pt x="9337" y="331"/>
                      </a:lnTo>
                      <a:lnTo>
                        <a:pt x="9282" y="315"/>
                      </a:lnTo>
                      <a:lnTo>
                        <a:pt x="9233" y="293"/>
                      </a:lnTo>
                      <a:lnTo>
                        <a:pt x="9178" y="271"/>
                      </a:lnTo>
                      <a:lnTo>
                        <a:pt x="9122" y="254"/>
                      </a:lnTo>
                      <a:lnTo>
                        <a:pt x="9067" y="238"/>
                      </a:lnTo>
                      <a:lnTo>
                        <a:pt x="9012" y="216"/>
                      </a:lnTo>
                      <a:lnTo>
                        <a:pt x="8952" y="199"/>
                      </a:lnTo>
                      <a:lnTo>
                        <a:pt x="8946" y="199"/>
                      </a:lnTo>
                      <a:lnTo>
                        <a:pt x="8891" y="183"/>
                      </a:lnTo>
                      <a:lnTo>
                        <a:pt x="8836" y="166"/>
                      </a:lnTo>
                      <a:lnTo>
                        <a:pt x="8775" y="150"/>
                      </a:lnTo>
                      <a:lnTo>
                        <a:pt x="8759" y="144"/>
                      </a:lnTo>
                      <a:lnTo>
                        <a:pt x="8742" y="144"/>
                      </a:lnTo>
                      <a:lnTo>
                        <a:pt x="8726" y="139"/>
                      </a:lnTo>
                      <a:lnTo>
                        <a:pt x="8715" y="133"/>
                      </a:lnTo>
                      <a:lnTo>
                        <a:pt x="8665" y="122"/>
                      </a:lnTo>
                      <a:lnTo>
                        <a:pt x="8621" y="111"/>
                      </a:lnTo>
                      <a:cubicBezTo>
                        <a:pt x="8605" y="111"/>
                        <a:pt x="8594" y="106"/>
                        <a:pt x="8577" y="100"/>
                      </a:cubicBezTo>
                      <a:lnTo>
                        <a:pt x="8533" y="95"/>
                      </a:lnTo>
                      <a:lnTo>
                        <a:pt x="8522" y="95"/>
                      </a:lnTo>
                      <a:lnTo>
                        <a:pt x="8472" y="84"/>
                      </a:lnTo>
                      <a:lnTo>
                        <a:pt x="8412" y="67"/>
                      </a:lnTo>
                      <a:lnTo>
                        <a:pt x="8351" y="56"/>
                      </a:lnTo>
                      <a:lnTo>
                        <a:pt x="8307" y="56"/>
                      </a:lnTo>
                      <a:lnTo>
                        <a:pt x="8263" y="51"/>
                      </a:lnTo>
                      <a:lnTo>
                        <a:pt x="8203" y="40"/>
                      </a:lnTo>
                      <a:lnTo>
                        <a:pt x="8147" y="34"/>
                      </a:lnTo>
                      <a:lnTo>
                        <a:pt x="8131" y="34"/>
                      </a:lnTo>
                      <a:lnTo>
                        <a:pt x="8087" y="29"/>
                      </a:lnTo>
                      <a:lnTo>
                        <a:pt x="8032" y="23"/>
                      </a:lnTo>
                      <a:lnTo>
                        <a:pt x="7971" y="12"/>
                      </a:lnTo>
                      <a:lnTo>
                        <a:pt x="7916" y="12"/>
                      </a:lnTo>
                      <a:lnTo>
                        <a:pt x="7856" y="6"/>
                      </a:lnTo>
                      <a:lnTo>
                        <a:pt x="780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14300" dist="190500" dir="5400000" algn="bl" rotWithShape="0">
                    <a:srgbClr val="000000">
                      <a:alpha val="12000"/>
                    </a:srgbClr>
                  </a:outerShdw>
                </a:effectLst>
              </p:spPr>
              <p:txBody>
                <a:bodyPr spcFirstLastPara="1" wrap="square" lIns="45713" tIns="45713" rIns="45713" bIns="45713" anchor="ctr" anchorCtr="0">
                  <a:noAutofit/>
                </a:bodyPr>
                <a:lstStyle/>
                <a:p>
                  <a:pPr defTabSz="457200"/>
                  <a:endParaRPr sz="900">
                    <a:solidFill>
                      <a:prstClr val="black"/>
                    </a:solidFill>
                    <a:latin typeface="Calibri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82;p16">
                  <a:extLst>
                    <a:ext uri="{FF2B5EF4-FFF2-40B4-BE49-F238E27FC236}">
                      <a16:creationId xmlns:a16="http://schemas.microsoft.com/office/drawing/2014/main" id="{ADA7F5AD-7DC2-00A9-4E50-7F11B1B0DF68}"/>
                    </a:ext>
                  </a:extLst>
                </p:cNvPr>
                <p:cNvSpPr/>
                <p:nvPr/>
              </p:nvSpPr>
              <p:spPr>
                <a:xfrm>
                  <a:off x="3631799" y="2924812"/>
                  <a:ext cx="1080510" cy="291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4" h="5460" extrusionOk="0">
                      <a:moveTo>
                        <a:pt x="18393" y="1"/>
                      </a:moveTo>
                      <a:lnTo>
                        <a:pt x="9194" y="1791"/>
                      </a:lnTo>
                      <a:cubicBezTo>
                        <a:pt x="8990" y="1835"/>
                        <a:pt x="8786" y="1879"/>
                        <a:pt x="8594" y="1923"/>
                      </a:cubicBezTo>
                      <a:cubicBezTo>
                        <a:pt x="8395" y="1973"/>
                        <a:pt x="8208" y="2022"/>
                        <a:pt x="8021" y="2078"/>
                      </a:cubicBezTo>
                      <a:cubicBezTo>
                        <a:pt x="7839" y="2133"/>
                        <a:pt x="7657" y="2188"/>
                        <a:pt x="7475" y="2248"/>
                      </a:cubicBezTo>
                      <a:cubicBezTo>
                        <a:pt x="7299" y="2309"/>
                        <a:pt x="7123" y="2369"/>
                        <a:pt x="6952" y="2436"/>
                      </a:cubicBezTo>
                      <a:cubicBezTo>
                        <a:pt x="6671" y="2540"/>
                        <a:pt x="6401" y="2650"/>
                        <a:pt x="6131" y="2766"/>
                      </a:cubicBezTo>
                      <a:cubicBezTo>
                        <a:pt x="5867" y="2887"/>
                        <a:pt x="5608" y="3003"/>
                        <a:pt x="5360" y="3124"/>
                      </a:cubicBezTo>
                      <a:cubicBezTo>
                        <a:pt x="5107" y="3245"/>
                        <a:pt x="4864" y="3366"/>
                        <a:pt x="4622" y="3488"/>
                      </a:cubicBezTo>
                      <a:cubicBezTo>
                        <a:pt x="4380" y="3609"/>
                        <a:pt x="4148" y="3730"/>
                        <a:pt x="3917" y="3851"/>
                      </a:cubicBezTo>
                      <a:cubicBezTo>
                        <a:pt x="3685" y="3967"/>
                        <a:pt x="3460" y="4088"/>
                        <a:pt x="3228" y="4204"/>
                      </a:cubicBezTo>
                      <a:cubicBezTo>
                        <a:pt x="3002" y="4319"/>
                        <a:pt x="2782" y="4430"/>
                        <a:pt x="2556" y="4540"/>
                      </a:cubicBezTo>
                      <a:cubicBezTo>
                        <a:pt x="2330" y="4644"/>
                        <a:pt x="2110" y="4744"/>
                        <a:pt x="1890" y="4843"/>
                      </a:cubicBezTo>
                      <a:cubicBezTo>
                        <a:pt x="1664" y="4942"/>
                        <a:pt x="1443" y="5025"/>
                        <a:pt x="1223" y="5107"/>
                      </a:cubicBezTo>
                      <a:cubicBezTo>
                        <a:pt x="1118" y="5146"/>
                        <a:pt x="1019" y="5179"/>
                        <a:pt x="920" y="5212"/>
                      </a:cubicBezTo>
                      <a:cubicBezTo>
                        <a:pt x="815" y="5250"/>
                        <a:pt x="716" y="5278"/>
                        <a:pt x="612" y="5305"/>
                      </a:cubicBezTo>
                      <a:cubicBezTo>
                        <a:pt x="513" y="5339"/>
                        <a:pt x="413" y="5366"/>
                        <a:pt x="309" y="5394"/>
                      </a:cubicBezTo>
                      <a:cubicBezTo>
                        <a:pt x="290" y="5398"/>
                        <a:pt x="272" y="5402"/>
                        <a:pt x="253" y="5406"/>
                      </a:cubicBezTo>
                      <a:lnTo>
                        <a:pt x="253" y="5406"/>
                      </a:lnTo>
                      <a:lnTo>
                        <a:pt x="8401" y="3686"/>
                      </a:lnTo>
                      <a:cubicBezTo>
                        <a:pt x="8516" y="3658"/>
                        <a:pt x="8627" y="3636"/>
                        <a:pt x="8737" y="3609"/>
                      </a:cubicBezTo>
                      <a:cubicBezTo>
                        <a:pt x="8852" y="3581"/>
                        <a:pt x="8963" y="3548"/>
                        <a:pt x="9073" y="3521"/>
                      </a:cubicBezTo>
                      <a:cubicBezTo>
                        <a:pt x="9183" y="3488"/>
                        <a:pt x="9299" y="3455"/>
                        <a:pt x="9409" y="3422"/>
                      </a:cubicBezTo>
                      <a:cubicBezTo>
                        <a:pt x="9519" y="3383"/>
                        <a:pt x="9629" y="3350"/>
                        <a:pt x="9739" y="3311"/>
                      </a:cubicBezTo>
                      <a:cubicBezTo>
                        <a:pt x="9987" y="3229"/>
                        <a:pt x="10230" y="3135"/>
                        <a:pt x="10472" y="3041"/>
                      </a:cubicBezTo>
                      <a:cubicBezTo>
                        <a:pt x="10714" y="2948"/>
                        <a:pt x="10962" y="2843"/>
                        <a:pt x="11210" y="2739"/>
                      </a:cubicBezTo>
                      <a:cubicBezTo>
                        <a:pt x="11452" y="2628"/>
                        <a:pt x="11700" y="2518"/>
                        <a:pt x="11948" y="2403"/>
                      </a:cubicBezTo>
                      <a:cubicBezTo>
                        <a:pt x="12196" y="2292"/>
                        <a:pt x="12450" y="2171"/>
                        <a:pt x="12703" y="2055"/>
                      </a:cubicBezTo>
                      <a:cubicBezTo>
                        <a:pt x="12956" y="1940"/>
                        <a:pt x="13210" y="1819"/>
                        <a:pt x="13474" y="1697"/>
                      </a:cubicBezTo>
                      <a:cubicBezTo>
                        <a:pt x="13733" y="1576"/>
                        <a:pt x="14003" y="1455"/>
                        <a:pt x="14273" y="1339"/>
                      </a:cubicBezTo>
                      <a:cubicBezTo>
                        <a:pt x="14543" y="1218"/>
                        <a:pt x="14829" y="1103"/>
                        <a:pt x="15116" y="987"/>
                      </a:cubicBezTo>
                      <a:cubicBezTo>
                        <a:pt x="15402" y="877"/>
                        <a:pt x="15700" y="761"/>
                        <a:pt x="16003" y="656"/>
                      </a:cubicBezTo>
                      <a:cubicBezTo>
                        <a:pt x="16190" y="590"/>
                        <a:pt x="16377" y="530"/>
                        <a:pt x="16564" y="469"/>
                      </a:cubicBezTo>
                      <a:cubicBezTo>
                        <a:pt x="16757" y="408"/>
                        <a:pt x="16950" y="353"/>
                        <a:pt x="17148" y="298"/>
                      </a:cubicBezTo>
                      <a:cubicBezTo>
                        <a:pt x="17347" y="243"/>
                        <a:pt x="17550" y="188"/>
                        <a:pt x="17760" y="139"/>
                      </a:cubicBezTo>
                      <a:cubicBezTo>
                        <a:pt x="17964" y="94"/>
                        <a:pt x="18178" y="45"/>
                        <a:pt x="18393" y="1"/>
                      </a:cubicBezTo>
                      <a:close/>
                      <a:moveTo>
                        <a:pt x="253" y="5406"/>
                      </a:moveTo>
                      <a:lnTo>
                        <a:pt x="0" y="5460"/>
                      </a:lnTo>
                      <a:cubicBezTo>
                        <a:pt x="85" y="5446"/>
                        <a:pt x="171" y="5426"/>
                        <a:pt x="253" y="54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14300" dist="190500" dir="5400000" algn="bl" rotWithShape="0">
                    <a:srgbClr val="000000">
                      <a:alpha val="12000"/>
                    </a:srgbClr>
                  </a:outerShdw>
                </a:effectLst>
              </p:spPr>
              <p:txBody>
                <a:bodyPr spcFirstLastPara="1" wrap="square" lIns="45713" tIns="45713" rIns="45713" bIns="45713" anchor="ctr" anchorCtr="0">
                  <a:noAutofit/>
                </a:bodyPr>
                <a:lstStyle/>
                <a:p>
                  <a:pPr defTabSz="457200"/>
                  <a:endParaRPr sz="900">
                    <a:solidFill>
                      <a:prstClr val="black"/>
                    </a:solidFill>
                    <a:latin typeface="Calibri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" name="Google Shape;83;p16">
              <a:extLst>
                <a:ext uri="{FF2B5EF4-FFF2-40B4-BE49-F238E27FC236}">
                  <a16:creationId xmlns:a16="http://schemas.microsoft.com/office/drawing/2014/main" id="{17CA9DA9-0D2D-B3E5-4E65-885FE0307EE2}"/>
                </a:ext>
              </a:extLst>
            </p:cNvPr>
            <p:cNvSpPr/>
            <p:nvPr/>
          </p:nvSpPr>
          <p:spPr>
            <a:xfrm>
              <a:off x="4167729" y="2912764"/>
              <a:ext cx="3002270" cy="1784507"/>
            </a:xfrm>
            <a:custGeom>
              <a:avLst/>
              <a:gdLst/>
              <a:ahLst/>
              <a:cxnLst/>
              <a:rect l="l" t="t" r="r" b="b"/>
              <a:pathLst>
                <a:path w="51109" h="33482" extrusionOk="0">
                  <a:moveTo>
                    <a:pt x="211" y="2014"/>
                  </a:moveTo>
                  <a:lnTo>
                    <a:pt x="211" y="2014"/>
                  </a:lnTo>
                  <a:cubicBezTo>
                    <a:pt x="140" y="2027"/>
                    <a:pt x="69" y="2040"/>
                    <a:pt x="1" y="2055"/>
                  </a:cubicBezTo>
                  <a:lnTo>
                    <a:pt x="211" y="2014"/>
                  </a:lnTo>
                  <a:close/>
                  <a:moveTo>
                    <a:pt x="11849" y="1"/>
                  </a:moveTo>
                  <a:lnTo>
                    <a:pt x="11690" y="6"/>
                  </a:lnTo>
                  <a:cubicBezTo>
                    <a:pt x="11596" y="6"/>
                    <a:pt x="11508" y="12"/>
                    <a:pt x="11414" y="17"/>
                  </a:cubicBezTo>
                  <a:lnTo>
                    <a:pt x="11392" y="17"/>
                  </a:lnTo>
                  <a:cubicBezTo>
                    <a:pt x="11310" y="23"/>
                    <a:pt x="11227" y="28"/>
                    <a:pt x="11144" y="34"/>
                  </a:cubicBezTo>
                  <a:lnTo>
                    <a:pt x="10974" y="45"/>
                  </a:lnTo>
                  <a:lnTo>
                    <a:pt x="10880" y="45"/>
                  </a:lnTo>
                  <a:cubicBezTo>
                    <a:pt x="10803" y="50"/>
                    <a:pt x="10731" y="61"/>
                    <a:pt x="10654" y="67"/>
                  </a:cubicBezTo>
                  <a:cubicBezTo>
                    <a:pt x="10593" y="72"/>
                    <a:pt x="10533" y="78"/>
                    <a:pt x="10472" y="89"/>
                  </a:cubicBezTo>
                  <a:lnTo>
                    <a:pt x="10445" y="89"/>
                  </a:lnTo>
                  <a:cubicBezTo>
                    <a:pt x="10362" y="94"/>
                    <a:pt x="10274" y="105"/>
                    <a:pt x="10191" y="116"/>
                  </a:cubicBezTo>
                  <a:cubicBezTo>
                    <a:pt x="10142" y="127"/>
                    <a:pt x="10092" y="133"/>
                    <a:pt x="10043" y="138"/>
                  </a:cubicBezTo>
                  <a:lnTo>
                    <a:pt x="10026" y="138"/>
                  </a:lnTo>
                  <a:cubicBezTo>
                    <a:pt x="9927" y="149"/>
                    <a:pt x="9828" y="166"/>
                    <a:pt x="9734" y="182"/>
                  </a:cubicBezTo>
                  <a:lnTo>
                    <a:pt x="9624" y="199"/>
                  </a:lnTo>
                  <a:lnTo>
                    <a:pt x="9613" y="199"/>
                  </a:lnTo>
                  <a:cubicBezTo>
                    <a:pt x="9475" y="221"/>
                    <a:pt x="9349" y="243"/>
                    <a:pt x="9216" y="265"/>
                  </a:cubicBezTo>
                  <a:lnTo>
                    <a:pt x="211" y="2014"/>
                  </a:lnTo>
                  <a:lnTo>
                    <a:pt x="211" y="2014"/>
                  </a:lnTo>
                  <a:cubicBezTo>
                    <a:pt x="271" y="2004"/>
                    <a:pt x="331" y="1994"/>
                    <a:pt x="392" y="1984"/>
                  </a:cubicBezTo>
                  <a:lnTo>
                    <a:pt x="507" y="1967"/>
                  </a:lnTo>
                  <a:cubicBezTo>
                    <a:pt x="595" y="1951"/>
                    <a:pt x="689" y="1940"/>
                    <a:pt x="783" y="1929"/>
                  </a:cubicBezTo>
                  <a:lnTo>
                    <a:pt x="942" y="1907"/>
                  </a:lnTo>
                  <a:cubicBezTo>
                    <a:pt x="1025" y="1901"/>
                    <a:pt x="1108" y="1890"/>
                    <a:pt x="1190" y="1879"/>
                  </a:cubicBezTo>
                  <a:cubicBezTo>
                    <a:pt x="1245" y="1874"/>
                    <a:pt x="1306" y="1868"/>
                    <a:pt x="1367" y="1868"/>
                  </a:cubicBezTo>
                  <a:cubicBezTo>
                    <a:pt x="1449" y="1857"/>
                    <a:pt x="1532" y="1851"/>
                    <a:pt x="1615" y="1846"/>
                  </a:cubicBezTo>
                  <a:lnTo>
                    <a:pt x="1675" y="1840"/>
                  </a:lnTo>
                  <a:cubicBezTo>
                    <a:pt x="1802" y="1835"/>
                    <a:pt x="1934" y="1829"/>
                    <a:pt x="2066" y="1824"/>
                  </a:cubicBezTo>
                  <a:lnTo>
                    <a:pt x="2088" y="1824"/>
                  </a:lnTo>
                  <a:cubicBezTo>
                    <a:pt x="2220" y="1818"/>
                    <a:pt x="2353" y="1818"/>
                    <a:pt x="2490" y="1818"/>
                  </a:cubicBezTo>
                  <a:lnTo>
                    <a:pt x="2573" y="1818"/>
                  </a:lnTo>
                  <a:cubicBezTo>
                    <a:pt x="2711" y="1818"/>
                    <a:pt x="2859" y="1818"/>
                    <a:pt x="3003" y="1824"/>
                  </a:cubicBezTo>
                  <a:lnTo>
                    <a:pt x="3019" y="1824"/>
                  </a:lnTo>
                  <a:cubicBezTo>
                    <a:pt x="3173" y="1829"/>
                    <a:pt x="3328" y="1840"/>
                    <a:pt x="3487" y="1851"/>
                  </a:cubicBezTo>
                  <a:lnTo>
                    <a:pt x="3520" y="1851"/>
                  </a:lnTo>
                  <a:cubicBezTo>
                    <a:pt x="3851" y="1874"/>
                    <a:pt x="4187" y="1907"/>
                    <a:pt x="4534" y="1951"/>
                  </a:cubicBezTo>
                  <a:lnTo>
                    <a:pt x="4545" y="1951"/>
                  </a:lnTo>
                  <a:cubicBezTo>
                    <a:pt x="4721" y="1973"/>
                    <a:pt x="4898" y="2000"/>
                    <a:pt x="5074" y="2028"/>
                  </a:cubicBezTo>
                  <a:lnTo>
                    <a:pt x="5101" y="2033"/>
                  </a:lnTo>
                  <a:cubicBezTo>
                    <a:pt x="5278" y="2061"/>
                    <a:pt x="5459" y="2094"/>
                    <a:pt x="5636" y="2127"/>
                  </a:cubicBezTo>
                  <a:lnTo>
                    <a:pt x="5658" y="2132"/>
                  </a:lnTo>
                  <a:cubicBezTo>
                    <a:pt x="5851" y="2171"/>
                    <a:pt x="6043" y="2210"/>
                    <a:pt x="6242" y="2254"/>
                  </a:cubicBezTo>
                  <a:lnTo>
                    <a:pt x="6247" y="2254"/>
                  </a:lnTo>
                  <a:cubicBezTo>
                    <a:pt x="6440" y="2298"/>
                    <a:pt x="6638" y="2347"/>
                    <a:pt x="6837" y="2397"/>
                  </a:cubicBezTo>
                  <a:lnTo>
                    <a:pt x="6875" y="2402"/>
                  </a:lnTo>
                  <a:cubicBezTo>
                    <a:pt x="7073" y="2457"/>
                    <a:pt x="7277" y="2507"/>
                    <a:pt x="7481" y="2568"/>
                  </a:cubicBezTo>
                  <a:lnTo>
                    <a:pt x="7503" y="2573"/>
                  </a:lnTo>
                  <a:cubicBezTo>
                    <a:pt x="7712" y="2634"/>
                    <a:pt x="7927" y="2700"/>
                    <a:pt x="8148" y="2766"/>
                  </a:cubicBezTo>
                  <a:cubicBezTo>
                    <a:pt x="8385" y="2843"/>
                    <a:pt x="8621" y="2920"/>
                    <a:pt x="8853" y="3003"/>
                  </a:cubicBezTo>
                  <a:cubicBezTo>
                    <a:pt x="9084" y="3080"/>
                    <a:pt x="9310" y="3162"/>
                    <a:pt x="9536" y="3245"/>
                  </a:cubicBezTo>
                  <a:lnTo>
                    <a:pt x="9547" y="3251"/>
                  </a:lnTo>
                  <a:cubicBezTo>
                    <a:pt x="9767" y="3333"/>
                    <a:pt x="9982" y="3421"/>
                    <a:pt x="10191" y="3504"/>
                  </a:cubicBezTo>
                  <a:lnTo>
                    <a:pt x="10230" y="3521"/>
                  </a:lnTo>
                  <a:cubicBezTo>
                    <a:pt x="10439" y="3609"/>
                    <a:pt x="10643" y="3697"/>
                    <a:pt x="10841" y="3785"/>
                  </a:cubicBezTo>
                  <a:lnTo>
                    <a:pt x="10869" y="3796"/>
                  </a:lnTo>
                  <a:cubicBezTo>
                    <a:pt x="11078" y="3890"/>
                    <a:pt x="11282" y="3983"/>
                    <a:pt x="11480" y="4082"/>
                  </a:cubicBezTo>
                  <a:lnTo>
                    <a:pt x="11486" y="4082"/>
                  </a:lnTo>
                  <a:cubicBezTo>
                    <a:pt x="11690" y="4176"/>
                    <a:pt x="11888" y="4281"/>
                    <a:pt x="12086" y="4380"/>
                  </a:cubicBezTo>
                  <a:lnTo>
                    <a:pt x="12103" y="4391"/>
                  </a:lnTo>
                  <a:cubicBezTo>
                    <a:pt x="12296" y="4490"/>
                    <a:pt x="12488" y="4595"/>
                    <a:pt x="12681" y="4699"/>
                  </a:cubicBezTo>
                  <a:lnTo>
                    <a:pt x="12687" y="4705"/>
                  </a:lnTo>
                  <a:cubicBezTo>
                    <a:pt x="12879" y="4810"/>
                    <a:pt x="13067" y="4920"/>
                    <a:pt x="13249" y="5030"/>
                  </a:cubicBezTo>
                  <a:lnTo>
                    <a:pt x="13260" y="5035"/>
                  </a:lnTo>
                  <a:cubicBezTo>
                    <a:pt x="13452" y="5151"/>
                    <a:pt x="13640" y="5267"/>
                    <a:pt x="13827" y="5388"/>
                  </a:cubicBezTo>
                  <a:lnTo>
                    <a:pt x="13832" y="5388"/>
                  </a:lnTo>
                  <a:cubicBezTo>
                    <a:pt x="14009" y="5504"/>
                    <a:pt x="14191" y="5625"/>
                    <a:pt x="14367" y="5740"/>
                  </a:cubicBezTo>
                  <a:lnTo>
                    <a:pt x="14389" y="5757"/>
                  </a:lnTo>
                  <a:cubicBezTo>
                    <a:pt x="14560" y="5878"/>
                    <a:pt x="14730" y="5994"/>
                    <a:pt x="14896" y="6115"/>
                  </a:cubicBezTo>
                  <a:lnTo>
                    <a:pt x="14929" y="6143"/>
                  </a:lnTo>
                  <a:cubicBezTo>
                    <a:pt x="15088" y="6258"/>
                    <a:pt x="15243" y="6379"/>
                    <a:pt x="15402" y="6495"/>
                  </a:cubicBezTo>
                  <a:cubicBezTo>
                    <a:pt x="15413" y="6506"/>
                    <a:pt x="15424" y="6517"/>
                    <a:pt x="15441" y="6528"/>
                  </a:cubicBezTo>
                  <a:cubicBezTo>
                    <a:pt x="15595" y="6649"/>
                    <a:pt x="15749" y="6771"/>
                    <a:pt x="15898" y="6892"/>
                  </a:cubicBezTo>
                  <a:lnTo>
                    <a:pt x="15926" y="6919"/>
                  </a:lnTo>
                  <a:cubicBezTo>
                    <a:pt x="16085" y="7046"/>
                    <a:pt x="16240" y="7178"/>
                    <a:pt x="16388" y="7310"/>
                  </a:cubicBezTo>
                  <a:lnTo>
                    <a:pt x="16394" y="7316"/>
                  </a:lnTo>
                  <a:cubicBezTo>
                    <a:pt x="16548" y="7448"/>
                    <a:pt x="16697" y="7580"/>
                    <a:pt x="16846" y="7718"/>
                  </a:cubicBezTo>
                  <a:lnTo>
                    <a:pt x="16862" y="7735"/>
                  </a:lnTo>
                  <a:cubicBezTo>
                    <a:pt x="17005" y="7867"/>
                    <a:pt x="17143" y="7999"/>
                    <a:pt x="17281" y="8131"/>
                  </a:cubicBezTo>
                  <a:lnTo>
                    <a:pt x="17314" y="8164"/>
                  </a:lnTo>
                  <a:cubicBezTo>
                    <a:pt x="17452" y="8296"/>
                    <a:pt x="17584" y="8429"/>
                    <a:pt x="17716" y="8561"/>
                  </a:cubicBezTo>
                  <a:cubicBezTo>
                    <a:pt x="17727" y="8577"/>
                    <a:pt x="17738" y="8588"/>
                    <a:pt x="17755" y="8605"/>
                  </a:cubicBezTo>
                  <a:cubicBezTo>
                    <a:pt x="17881" y="8737"/>
                    <a:pt x="18013" y="8875"/>
                    <a:pt x="18140" y="9013"/>
                  </a:cubicBezTo>
                  <a:lnTo>
                    <a:pt x="18173" y="9046"/>
                  </a:lnTo>
                  <a:cubicBezTo>
                    <a:pt x="18300" y="9183"/>
                    <a:pt x="18427" y="9321"/>
                    <a:pt x="18548" y="9464"/>
                  </a:cubicBezTo>
                  <a:lnTo>
                    <a:pt x="18575" y="9492"/>
                  </a:lnTo>
                  <a:cubicBezTo>
                    <a:pt x="18697" y="9629"/>
                    <a:pt x="18818" y="9773"/>
                    <a:pt x="18939" y="9910"/>
                  </a:cubicBezTo>
                  <a:cubicBezTo>
                    <a:pt x="18950" y="9927"/>
                    <a:pt x="18961" y="9938"/>
                    <a:pt x="18972" y="9954"/>
                  </a:cubicBezTo>
                  <a:cubicBezTo>
                    <a:pt x="19093" y="10098"/>
                    <a:pt x="19214" y="10241"/>
                    <a:pt x="19330" y="10384"/>
                  </a:cubicBezTo>
                  <a:lnTo>
                    <a:pt x="19358" y="10423"/>
                  </a:lnTo>
                  <a:cubicBezTo>
                    <a:pt x="19468" y="10560"/>
                    <a:pt x="19578" y="10693"/>
                    <a:pt x="19683" y="10830"/>
                  </a:cubicBezTo>
                  <a:lnTo>
                    <a:pt x="19732" y="10902"/>
                  </a:lnTo>
                  <a:cubicBezTo>
                    <a:pt x="19842" y="11040"/>
                    <a:pt x="19941" y="11177"/>
                    <a:pt x="20046" y="11315"/>
                  </a:cubicBezTo>
                  <a:lnTo>
                    <a:pt x="20085" y="11365"/>
                  </a:lnTo>
                  <a:cubicBezTo>
                    <a:pt x="20189" y="11502"/>
                    <a:pt x="20288" y="11640"/>
                    <a:pt x="20388" y="11772"/>
                  </a:cubicBezTo>
                  <a:lnTo>
                    <a:pt x="20443" y="11855"/>
                  </a:lnTo>
                  <a:cubicBezTo>
                    <a:pt x="20658" y="12147"/>
                    <a:pt x="20861" y="12444"/>
                    <a:pt x="21065" y="12742"/>
                  </a:cubicBezTo>
                  <a:cubicBezTo>
                    <a:pt x="21082" y="12769"/>
                    <a:pt x="21104" y="12797"/>
                    <a:pt x="21120" y="12824"/>
                  </a:cubicBezTo>
                  <a:cubicBezTo>
                    <a:pt x="21313" y="13100"/>
                    <a:pt x="21495" y="13381"/>
                    <a:pt x="21677" y="13662"/>
                  </a:cubicBezTo>
                  <a:cubicBezTo>
                    <a:pt x="21721" y="13722"/>
                    <a:pt x="21759" y="13788"/>
                    <a:pt x="21803" y="13854"/>
                  </a:cubicBezTo>
                  <a:cubicBezTo>
                    <a:pt x="21985" y="14135"/>
                    <a:pt x="22172" y="14422"/>
                    <a:pt x="22354" y="14703"/>
                  </a:cubicBezTo>
                  <a:cubicBezTo>
                    <a:pt x="22393" y="14758"/>
                    <a:pt x="22426" y="14818"/>
                    <a:pt x="22459" y="14874"/>
                  </a:cubicBezTo>
                  <a:cubicBezTo>
                    <a:pt x="22641" y="15160"/>
                    <a:pt x="22828" y="15452"/>
                    <a:pt x="23010" y="15738"/>
                  </a:cubicBezTo>
                  <a:lnTo>
                    <a:pt x="23373" y="16311"/>
                  </a:lnTo>
                  <a:lnTo>
                    <a:pt x="23390" y="16339"/>
                  </a:lnTo>
                  <a:cubicBezTo>
                    <a:pt x="23395" y="16355"/>
                    <a:pt x="23406" y="16372"/>
                    <a:pt x="23417" y="16388"/>
                  </a:cubicBezTo>
                  <a:cubicBezTo>
                    <a:pt x="23511" y="16532"/>
                    <a:pt x="23605" y="16680"/>
                    <a:pt x="23698" y="16829"/>
                  </a:cubicBezTo>
                  <a:lnTo>
                    <a:pt x="23770" y="16939"/>
                  </a:lnTo>
                  <a:cubicBezTo>
                    <a:pt x="23792" y="16978"/>
                    <a:pt x="23819" y="17016"/>
                    <a:pt x="23847" y="17055"/>
                  </a:cubicBezTo>
                  <a:cubicBezTo>
                    <a:pt x="23919" y="17171"/>
                    <a:pt x="23990" y="17281"/>
                    <a:pt x="24062" y="17396"/>
                  </a:cubicBezTo>
                  <a:lnTo>
                    <a:pt x="24161" y="17545"/>
                  </a:lnTo>
                  <a:lnTo>
                    <a:pt x="24216" y="17628"/>
                  </a:lnTo>
                  <a:cubicBezTo>
                    <a:pt x="24304" y="17766"/>
                    <a:pt x="24398" y="17903"/>
                    <a:pt x="24491" y="18041"/>
                  </a:cubicBezTo>
                  <a:lnTo>
                    <a:pt x="24563" y="18151"/>
                  </a:lnTo>
                  <a:lnTo>
                    <a:pt x="24585" y="18190"/>
                  </a:lnTo>
                  <a:cubicBezTo>
                    <a:pt x="24629" y="18256"/>
                    <a:pt x="24673" y="18322"/>
                    <a:pt x="24717" y="18388"/>
                  </a:cubicBezTo>
                  <a:lnTo>
                    <a:pt x="24855" y="18592"/>
                  </a:lnTo>
                  <a:lnTo>
                    <a:pt x="24910" y="18674"/>
                  </a:lnTo>
                  <a:lnTo>
                    <a:pt x="25053" y="18878"/>
                  </a:lnTo>
                  <a:cubicBezTo>
                    <a:pt x="25086" y="18933"/>
                    <a:pt x="25125" y="18983"/>
                    <a:pt x="25158" y="19032"/>
                  </a:cubicBezTo>
                  <a:lnTo>
                    <a:pt x="25235" y="19143"/>
                  </a:lnTo>
                  <a:lnTo>
                    <a:pt x="25384" y="19357"/>
                  </a:lnTo>
                  <a:lnTo>
                    <a:pt x="25461" y="19473"/>
                  </a:lnTo>
                  <a:lnTo>
                    <a:pt x="25571" y="19622"/>
                  </a:lnTo>
                  <a:cubicBezTo>
                    <a:pt x="25604" y="19671"/>
                    <a:pt x="25643" y="19721"/>
                    <a:pt x="25676" y="19771"/>
                  </a:cubicBezTo>
                  <a:lnTo>
                    <a:pt x="25736" y="19848"/>
                  </a:lnTo>
                  <a:lnTo>
                    <a:pt x="25780" y="19914"/>
                  </a:lnTo>
                  <a:cubicBezTo>
                    <a:pt x="25841" y="20002"/>
                    <a:pt x="25907" y="20085"/>
                    <a:pt x="25968" y="20173"/>
                  </a:cubicBezTo>
                  <a:cubicBezTo>
                    <a:pt x="25984" y="20195"/>
                    <a:pt x="26006" y="20217"/>
                    <a:pt x="26023" y="20239"/>
                  </a:cubicBezTo>
                  <a:lnTo>
                    <a:pt x="26083" y="20321"/>
                  </a:lnTo>
                  <a:lnTo>
                    <a:pt x="26161" y="20432"/>
                  </a:lnTo>
                  <a:cubicBezTo>
                    <a:pt x="26227" y="20520"/>
                    <a:pt x="26293" y="20602"/>
                    <a:pt x="26359" y="20691"/>
                  </a:cubicBezTo>
                  <a:cubicBezTo>
                    <a:pt x="26375" y="20713"/>
                    <a:pt x="26397" y="20735"/>
                    <a:pt x="26414" y="20757"/>
                  </a:cubicBezTo>
                  <a:lnTo>
                    <a:pt x="26480" y="20845"/>
                  </a:lnTo>
                  <a:cubicBezTo>
                    <a:pt x="26508" y="20883"/>
                    <a:pt x="26535" y="20916"/>
                    <a:pt x="26563" y="20949"/>
                  </a:cubicBezTo>
                  <a:lnTo>
                    <a:pt x="26722" y="21159"/>
                  </a:lnTo>
                  <a:lnTo>
                    <a:pt x="26833" y="21296"/>
                  </a:lnTo>
                  <a:lnTo>
                    <a:pt x="26871" y="21341"/>
                  </a:lnTo>
                  <a:cubicBezTo>
                    <a:pt x="26877" y="21346"/>
                    <a:pt x="26882" y="21357"/>
                    <a:pt x="26888" y="21363"/>
                  </a:cubicBezTo>
                  <a:cubicBezTo>
                    <a:pt x="26943" y="21429"/>
                    <a:pt x="26998" y="21500"/>
                    <a:pt x="27053" y="21566"/>
                  </a:cubicBezTo>
                  <a:cubicBezTo>
                    <a:pt x="27108" y="21638"/>
                    <a:pt x="27169" y="21704"/>
                    <a:pt x="27224" y="21776"/>
                  </a:cubicBezTo>
                  <a:lnTo>
                    <a:pt x="27273" y="21836"/>
                  </a:lnTo>
                  <a:lnTo>
                    <a:pt x="27290" y="21853"/>
                  </a:lnTo>
                  <a:lnTo>
                    <a:pt x="27372" y="21957"/>
                  </a:lnTo>
                  <a:cubicBezTo>
                    <a:pt x="27428" y="22018"/>
                    <a:pt x="27477" y="22079"/>
                    <a:pt x="27527" y="22139"/>
                  </a:cubicBezTo>
                  <a:cubicBezTo>
                    <a:pt x="27582" y="22200"/>
                    <a:pt x="27631" y="22260"/>
                    <a:pt x="27686" y="22321"/>
                  </a:cubicBezTo>
                  <a:lnTo>
                    <a:pt x="27725" y="22365"/>
                  </a:lnTo>
                  <a:cubicBezTo>
                    <a:pt x="27725" y="22365"/>
                    <a:pt x="27725" y="22371"/>
                    <a:pt x="27731" y="22371"/>
                  </a:cubicBezTo>
                  <a:lnTo>
                    <a:pt x="27841" y="22503"/>
                  </a:lnTo>
                  <a:lnTo>
                    <a:pt x="27995" y="22674"/>
                  </a:lnTo>
                  <a:cubicBezTo>
                    <a:pt x="28044" y="22729"/>
                    <a:pt x="28094" y="22789"/>
                    <a:pt x="28149" y="22844"/>
                  </a:cubicBezTo>
                  <a:lnTo>
                    <a:pt x="28193" y="22894"/>
                  </a:lnTo>
                  <a:lnTo>
                    <a:pt x="28303" y="23015"/>
                  </a:lnTo>
                  <a:cubicBezTo>
                    <a:pt x="28353" y="23070"/>
                    <a:pt x="28408" y="23131"/>
                    <a:pt x="28458" y="23186"/>
                  </a:cubicBezTo>
                  <a:cubicBezTo>
                    <a:pt x="28513" y="23241"/>
                    <a:pt x="28562" y="23296"/>
                    <a:pt x="28612" y="23351"/>
                  </a:cubicBezTo>
                  <a:cubicBezTo>
                    <a:pt x="28634" y="23368"/>
                    <a:pt x="28650" y="23390"/>
                    <a:pt x="28667" y="23406"/>
                  </a:cubicBezTo>
                  <a:cubicBezTo>
                    <a:pt x="28672" y="23417"/>
                    <a:pt x="28678" y="23423"/>
                    <a:pt x="28689" y="23428"/>
                  </a:cubicBezTo>
                  <a:lnTo>
                    <a:pt x="28772" y="23516"/>
                  </a:lnTo>
                  <a:cubicBezTo>
                    <a:pt x="28821" y="23571"/>
                    <a:pt x="28876" y="23627"/>
                    <a:pt x="28931" y="23682"/>
                  </a:cubicBezTo>
                  <a:cubicBezTo>
                    <a:pt x="28986" y="23737"/>
                    <a:pt x="29036" y="23792"/>
                    <a:pt x="29091" y="23847"/>
                  </a:cubicBezTo>
                  <a:lnTo>
                    <a:pt x="29179" y="23935"/>
                  </a:lnTo>
                  <a:cubicBezTo>
                    <a:pt x="29185" y="23941"/>
                    <a:pt x="29185" y="23946"/>
                    <a:pt x="29190" y="23946"/>
                  </a:cubicBezTo>
                  <a:lnTo>
                    <a:pt x="29207" y="23963"/>
                  </a:lnTo>
                  <a:lnTo>
                    <a:pt x="29256" y="24018"/>
                  </a:lnTo>
                  <a:lnTo>
                    <a:pt x="29427" y="24183"/>
                  </a:lnTo>
                  <a:lnTo>
                    <a:pt x="29449" y="24210"/>
                  </a:lnTo>
                  <a:lnTo>
                    <a:pt x="29482" y="24238"/>
                  </a:lnTo>
                  <a:lnTo>
                    <a:pt x="29598" y="24354"/>
                  </a:lnTo>
                  <a:lnTo>
                    <a:pt x="29725" y="24475"/>
                  </a:lnTo>
                  <a:lnTo>
                    <a:pt x="29747" y="24497"/>
                  </a:lnTo>
                  <a:lnTo>
                    <a:pt x="29774" y="24524"/>
                  </a:lnTo>
                  <a:lnTo>
                    <a:pt x="29950" y="24695"/>
                  </a:lnTo>
                  <a:lnTo>
                    <a:pt x="30006" y="24745"/>
                  </a:lnTo>
                  <a:lnTo>
                    <a:pt x="30050" y="24783"/>
                  </a:lnTo>
                  <a:cubicBezTo>
                    <a:pt x="30077" y="24811"/>
                    <a:pt x="30105" y="24838"/>
                    <a:pt x="30132" y="24866"/>
                  </a:cubicBezTo>
                  <a:lnTo>
                    <a:pt x="30314" y="25037"/>
                  </a:lnTo>
                  <a:lnTo>
                    <a:pt x="30320" y="25037"/>
                  </a:lnTo>
                  <a:cubicBezTo>
                    <a:pt x="30380" y="25092"/>
                    <a:pt x="30441" y="25147"/>
                    <a:pt x="30501" y="25202"/>
                  </a:cubicBezTo>
                  <a:lnTo>
                    <a:pt x="30595" y="25290"/>
                  </a:lnTo>
                  <a:lnTo>
                    <a:pt x="30634" y="25323"/>
                  </a:lnTo>
                  <a:lnTo>
                    <a:pt x="30689" y="25373"/>
                  </a:lnTo>
                  <a:lnTo>
                    <a:pt x="30881" y="25543"/>
                  </a:lnTo>
                  <a:cubicBezTo>
                    <a:pt x="30953" y="25604"/>
                    <a:pt x="31014" y="25659"/>
                    <a:pt x="31080" y="25720"/>
                  </a:cubicBezTo>
                  <a:lnTo>
                    <a:pt x="31278" y="25891"/>
                  </a:lnTo>
                  <a:cubicBezTo>
                    <a:pt x="31344" y="25946"/>
                    <a:pt x="31410" y="26001"/>
                    <a:pt x="31476" y="26061"/>
                  </a:cubicBezTo>
                  <a:lnTo>
                    <a:pt x="31575" y="26138"/>
                  </a:lnTo>
                  <a:lnTo>
                    <a:pt x="31680" y="26227"/>
                  </a:lnTo>
                  <a:cubicBezTo>
                    <a:pt x="31746" y="26287"/>
                    <a:pt x="31818" y="26342"/>
                    <a:pt x="31884" y="26397"/>
                  </a:cubicBezTo>
                  <a:lnTo>
                    <a:pt x="31906" y="26414"/>
                  </a:lnTo>
                  <a:lnTo>
                    <a:pt x="31917" y="26425"/>
                  </a:lnTo>
                  <a:cubicBezTo>
                    <a:pt x="31978" y="26474"/>
                    <a:pt x="32038" y="26524"/>
                    <a:pt x="32099" y="26568"/>
                  </a:cubicBezTo>
                  <a:cubicBezTo>
                    <a:pt x="32154" y="26618"/>
                    <a:pt x="32231" y="26678"/>
                    <a:pt x="32297" y="26733"/>
                  </a:cubicBezTo>
                  <a:cubicBezTo>
                    <a:pt x="32363" y="26788"/>
                    <a:pt x="32435" y="26838"/>
                    <a:pt x="32501" y="26893"/>
                  </a:cubicBezTo>
                  <a:lnTo>
                    <a:pt x="32595" y="26965"/>
                  </a:lnTo>
                  <a:lnTo>
                    <a:pt x="32628" y="26992"/>
                  </a:lnTo>
                  <a:lnTo>
                    <a:pt x="32710" y="27058"/>
                  </a:lnTo>
                  <a:lnTo>
                    <a:pt x="32920" y="27218"/>
                  </a:lnTo>
                  <a:lnTo>
                    <a:pt x="32964" y="27251"/>
                  </a:lnTo>
                  <a:lnTo>
                    <a:pt x="32997" y="27273"/>
                  </a:lnTo>
                  <a:cubicBezTo>
                    <a:pt x="33041" y="27306"/>
                    <a:pt x="33079" y="27345"/>
                    <a:pt x="33123" y="27372"/>
                  </a:cubicBezTo>
                  <a:cubicBezTo>
                    <a:pt x="33195" y="27427"/>
                    <a:pt x="33261" y="27477"/>
                    <a:pt x="33333" y="27532"/>
                  </a:cubicBezTo>
                  <a:lnTo>
                    <a:pt x="33338" y="27532"/>
                  </a:lnTo>
                  <a:lnTo>
                    <a:pt x="33382" y="27565"/>
                  </a:lnTo>
                  <a:lnTo>
                    <a:pt x="33542" y="27681"/>
                  </a:lnTo>
                  <a:lnTo>
                    <a:pt x="33757" y="27841"/>
                  </a:lnTo>
                  <a:lnTo>
                    <a:pt x="33961" y="27989"/>
                  </a:lnTo>
                  <a:lnTo>
                    <a:pt x="34109" y="28094"/>
                  </a:lnTo>
                  <a:lnTo>
                    <a:pt x="34137" y="28116"/>
                  </a:lnTo>
                  <a:lnTo>
                    <a:pt x="34175" y="28144"/>
                  </a:lnTo>
                  <a:lnTo>
                    <a:pt x="34390" y="28298"/>
                  </a:lnTo>
                  <a:lnTo>
                    <a:pt x="34501" y="28369"/>
                  </a:lnTo>
                  <a:lnTo>
                    <a:pt x="34534" y="28397"/>
                  </a:lnTo>
                  <a:lnTo>
                    <a:pt x="34561" y="28413"/>
                  </a:lnTo>
                  <a:lnTo>
                    <a:pt x="34611" y="28446"/>
                  </a:lnTo>
                  <a:cubicBezTo>
                    <a:pt x="34677" y="28496"/>
                    <a:pt x="34748" y="28546"/>
                    <a:pt x="34814" y="28590"/>
                  </a:cubicBezTo>
                  <a:lnTo>
                    <a:pt x="34936" y="28672"/>
                  </a:lnTo>
                  <a:cubicBezTo>
                    <a:pt x="34952" y="28683"/>
                    <a:pt x="34969" y="28694"/>
                    <a:pt x="34985" y="28705"/>
                  </a:cubicBezTo>
                  <a:lnTo>
                    <a:pt x="35024" y="28738"/>
                  </a:lnTo>
                  <a:lnTo>
                    <a:pt x="35239" y="28882"/>
                  </a:lnTo>
                  <a:cubicBezTo>
                    <a:pt x="35294" y="28915"/>
                    <a:pt x="35343" y="28948"/>
                    <a:pt x="35398" y="28986"/>
                  </a:cubicBezTo>
                  <a:lnTo>
                    <a:pt x="35426" y="29003"/>
                  </a:lnTo>
                  <a:lnTo>
                    <a:pt x="35459" y="29025"/>
                  </a:lnTo>
                  <a:lnTo>
                    <a:pt x="35674" y="29168"/>
                  </a:lnTo>
                  <a:lnTo>
                    <a:pt x="35894" y="29317"/>
                  </a:lnTo>
                  <a:lnTo>
                    <a:pt x="36120" y="29460"/>
                  </a:lnTo>
                  <a:lnTo>
                    <a:pt x="36346" y="29603"/>
                  </a:lnTo>
                  <a:lnTo>
                    <a:pt x="36572" y="29746"/>
                  </a:lnTo>
                  <a:lnTo>
                    <a:pt x="36798" y="29890"/>
                  </a:lnTo>
                  <a:lnTo>
                    <a:pt x="37034" y="30033"/>
                  </a:lnTo>
                  <a:lnTo>
                    <a:pt x="37266" y="30176"/>
                  </a:lnTo>
                  <a:lnTo>
                    <a:pt x="37503" y="30319"/>
                  </a:lnTo>
                  <a:lnTo>
                    <a:pt x="37745" y="30468"/>
                  </a:lnTo>
                  <a:lnTo>
                    <a:pt x="37987" y="30611"/>
                  </a:lnTo>
                  <a:lnTo>
                    <a:pt x="38235" y="30760"/>
                  </a:lnTo>
                  <a:lnTo>
                    <a:pt x="38489" y="30903"/>
                  </a:lnTo>
                  <a:lnTo>
                    <a:pt x="38742" y="31052"/>
                  </a:lnTo>
                  <a:lnTo>
                    <a:pt x="39001" y="31201"/>
                  </a:lnTo>
                  <a:lnTo>
                    <a:pt x="39265" y="31349"/>
                  </a:lnTo>
                  <a:lnTo>
                    <a:pt x="39541" y="31498"/>
                  </a:lnTo>
                  <a:cubicBezTo>
                    <a:pt x="39629" y="31553"/>
                    <a:pt x="39723" y="31603"/>
                    <a:pt x="39816" y="31652"/>
                  </a:cubicBezTo>
                  <a:lnTo>
                    <a:pt x="40097" y="31812"/>
                  </a:lnTo>
                  <a:lnTo>
                    <a:pt x="40384" y="31966"/>
                  </a:lnTo>
                  <a:cubicBezTo>
                    <a:pt x="40483" y="32016"/>
                    <a:pt x="40576" y="32071"/>
                    <a:pt x="40681" y="32126"/>
                  </a:cubicBezTo>
                  <a:lnTo>
                    <a:pt x="40979" y="32286"/>
                  </a:lnTo>
                  <a:lnTo>
                    <a:pt x="41287" y="32446"/>
                  </a:lnTo>
                  <a:cubicBezTo>
                    <a:pt x="41386" y="32501"/>
                    <a:pt x="41491" y="32556"/>
                    <a:pt x="41596" y="32611"/>
                  </a:cubicBezTo>
                  <a:lnTo>
                    <a:pt x="41926" y="32782"/>
                  </a:lnTo>
                  <a:lnTo>
                    <a:pt x="41976" y="32804"/>
                  </a:lnTo>
                  <a:lnTo>
                    <a:pt x="41992" y="32815"/>
                  </a:lnTo>
                  <a:lnTo>
                    <a:pt x="42257" y="32952"/>
                  </a:lnTo>
                  <a:lnTo>
                    <a:pt x="42598" y="33123"/>
                  </a:lnTo>
                  <a:lnTo>
                    <a:pt x="42620" y="33134"/>
                  </a:lnTo>
                  <a:lnTo>
                    <a:pt x="42675" y="33162"/>
                  </a:lnTo>
                  <a:lnTo>
                    <a:pt x="42940" y="33299"/>
                  </a:lnTo>
                  <a:lnTo>
                    <a:pt x="43033" y="33344"/>
                  </a:lnTo>
                  <a:lnTo>
                    <a:pt x="43127" y="33388"/>
                  </a:lnTo>
                  <a:lnTo>
                    <a:pt x="43221" y="33437"/>
                  </a:lnTo>
                  <a:lnTo>
                    <a:pt x="43314" y="33481"/>
                  </a:lnTo>
                  <a:lnTo>
                    <a:pt x="51109" y="26496"/>
                  </a:lnTo>
                  <a:cubicBezTo>
                    <a:pt x="50916" y="26419"/>
                    <a:pt x="50723" y="26342"/>
                    <a:pt x="50536" y="26265"/>
                  </a:cubicBezTo>
                  <a:lnTo>
                    <a:pt x="50453" y="26232"/>
                  </a:lnTo>
                  <a:cubicBezTo>
                    <a:pt x="50271" y="26155"/>
                    <a:pt x="50090" y="26078"/>
                    <a:pt x="49908" y="26001"/>
                  </a:cubicBezTo>
                  <a:lnTo>
                    <a:pt x="49858" y="25979"/>
                  </a:lnTo>
                  <a:cubicBezTo>
                    <a:pt x="47065" y="24805"/>
                    <a:pt x="44812" y="23665"/>
                    <a:pt x="42945" y="22552"/>
                  </a:cubicBezTo>
                  <a:lnTo>
                    <a:pt x="42918" y="22536"/>
                  </a:lnTo>
                  <a:cubicBezTo>
                    <a:pt x="42664" y="22382"/>
                    <a:pt x="42416" y="22233"/>
                    <a:pt x="42174" y="22084"/>
                  </a:cubicBezTo>
                  <a:cubicBezTo>
                    <a:pt x="42174" y="22079"/>
                    <a:pt x="42168" y="22079"/>
                    <a:pt x="42168" y="22079"/>
                  </a:cubicBezTo>
                  <a:cubicBezTo>
                    <a:pt x="41684" y="21770"/>
                    <a:pt x="41221" y="21467"/>
                    <a:pt x="40786" y="21164"/>
                  </a:cubicBezTo>
                  <a:cubicBezTo>
                    <a:pt x="40780" y="21159"/>
                    <a:pt x="40780" y="21159"/>
                    <a:pt x="40775" y="21159"/>
                  </a:cubicBezTo>
                  <a:cubicBezTo>
                    <a:pt x="40560" y="21010"/>
                    <a:pt x="40351" y="20856"/>
                    <a:pt x="40147" y="20707"/>
                  </a:cubicBezTo>
                  <a:lnTo>
                    <a:pt x="40130" y="20696"/>
                  </a:lnTo>
                  <a:cubicBezTo>
                    <a:pt x="39926" y="20547"/>
                    <a:pt x="39728" y="20399"/>
                    <a:pt x="39535" y="20250"/>
                  </a:cubicBezTo>
                  <a:lnTo>
                    <a:pt x="39524" y="20239"/>
                  </a:lnTo>
                  <a:cubicBezTo>
                    <a:pt x="39331" y="20090"/>
                    <a:pt x="39139" y="19941"/>
                    <a:pt x="38957" y="19793"/>
                  </a:cubicBezTo>
                  <a:lnTo>
                    <a:pt x="38951" y="19787"/>
                  </a:lnTo>
                  <a:cubicBezTo>
                    <a:pt x="38770" y="19638"/>
                    <a:pt x="38588" y="19490"/>
                    <a:pt x="38417" y="19341"/>
                  </a:cubicBezTo>
                  <a:lnTo>
                    <a:pt x="38395" y="19324"/>
                  </a:lnTo>
                  <a:cubicBezTo>
                    <a:pt x="38230" y="19176"/>
                    <a:pt x="38065" y="19032"/>
                    <a:pt x="37905" y="18889"/>
                  </a:cubicBezTo>
                  <a:lnTo>
                    <a:pt x="37872" y="18862"/>
                  </a:lnTo>
                  <a:cubicBezTo>
                    <a:pt x="37723" y="18724"/>
                    <a:pt x="37569" y="18586"/>
                    <a:pt x="37426" y="18449"/>
                  </a:cubicBezTo>
                  <a:lnTo>
                    <a:pt x="37392" y="18421"/>
                  </a:lnTo>
                  <a:cubicBezTo>
                    <a:pt x="37249" y="18283"/>
                    <a:pt x="37101" y="18140"/>
                    <a:pt x="36963" y="18002"/>
                  </a:cubicBezTo>
                  <a:cubicBezTo>
                    <a:pt x="36957" y="17997"/>
                    <a:pt x="36952" y="17986"/>
                    <a:pt x="36941" y="17980"/>
                  </a:cubicBezTo>
                  <a:cubicBezTo>
                    <a:pt x="36803" y="17843"/>
                    <a:pt x="36665" y="17699"/>
                    <a:pt x="36528" y="17562"/>
                  </a:cubicBezTo>
                  <a:lnTo>
                    <a:pt x="36500" y="17534"/>
                  </a:lnTo>
                  <a:cubicBezTo>
                    <a:pt x="36362" y="17391"/>
                    <a:pt x="36230" y="17248"/>
                    <a:pt x="36098" y="17104"/>
                  </a:cubicBezTo>
                  <a:lnTo>
                    <a:pt x="36092" y="17099"/>
                  </a:lnTo>
                  <a:cubicBezTo>
                    <a:pt x="35960" y="16950"/>
                    <a:pt x="35828" y="16802"/>
                    <a:pt x="35696" y="16658"/>
                  </a:cubicBezTo>
                  <a:lnTo>
                    <a:pt x="35696" y="16653"/>
                  </a:lnTo>
                  <a:cubicBezTo>
                    <a:pt x="35569" y="16515"/>
                    <a:pt x="35453" y="16377"/>
                    <a:pt x="35338" y="16240"/>
                  </a:cubicBezTo>
                  <a:lnTo>
                    <a:pt x="35294" y="16185"/>
                  </a:lnTo>
                  <a:cubicBezTo>
                    <a:pt x="35184" y="16052"/>
                    <a:pt x="35073" y="15920"/>
                    <a:pt x="34963" y="15788"/>
                  </a:cubicBezTo>
                  <a:cubicBezTo>
                    <a:pt x="34952" y="15777"/>
                    <a:pt x="34941" y="15766"/>
                    <a:pt x="34930" y="15749"/>
                  </a:cubicBezTo>
                  <a:cubicBezTo>
                    <a:pt x="34831" y="15628"/>
                    <a:pt x="34732" y="15502"/>
                    <a:pt x="34638" y="15380"/>
                  </a:cubicBezTo>
                  <a:cubicBezTo>
                    <a:pt x="34594" y="15331"/>
                    <a:pt x="34556" y="15276"/>
                    <a:pt x="34517" y="15226"/>
                  </a:cubicBezTo>
                  <a:cubicBezTo>
                    <a:pt x="34445" y="15132"/>
                    <a:pt x="34379" y="15044"/>
                    <a:pt x="34308" y="14951"/>
                  </a:cubicBezTo>
                  <a:cubicBezTo>
                    <a:pt x="34275" y="14901"/>
                    <a:pt x="34236" y="14857"/>
                    <a:pt x="34203" y="14807"/>
                  </a:cubicBezTo>
                  <a:cubicBezTo>
                    <a:pt x="34131" y="14714"/>
                    <a:pt x="34060" y="14620"/>
                    <a:pt x="33988" y="14527"/>
                  </a:cubicBezTo>
                  <a:lnTo>
                    <a:pt x="33895" y="14394"/>
                  </a:lnTo>
                  <a:lnTo>
                    <a:pt x="33674" y="14091"/>
                  </a:lnTo>
                  <a:cubicBezTo>
                    <a:pt x="33647" y="14053"/>
                    <a:pt x="33619" y="14014"/>
                    <a:pt x="33592" y="13981"/>
                  </a:cubicBezTo>
                  <a:cubicBezTo>
                    <a:pt x="33548" y="13921"/>
                    <a:pt x="33509" y="13860"/>
                    <a:pt x="33465" y="13805"/>
                  </a:cubicBezTo>
                  <a:cubicBezTo>
                    <a:pt x="33382" y="13689"/>
                    <a:pt x="33305" y="13579"/>
                    <a:pt x="33228" y="13463"/>
                  </a:cubicBezTo>
                  <a:cubicBezTo>
                    <a:pt x="33189" y="13408"/>
                    <a:pt x="33145" y="13353"/>
                    <a:pt x="33107" y="13298"/>
                  </a:cubicBezTo>
                  <a:lnTo>
                    <a:pt x="32903" y="12995"/>
                  </a:lnTo>
                  <a:lnTo>
                    <a:pt x="32743" y="12769"/>
                  </a:lnTo>
                  <a:cubicBezTo>
                    <a:pt x="32683" y="12681"/>
                    <a:pt x="32622" y="12588"/>
                    <a:pt x="32561" y="12499"/>
                  </a:cubicBezTo>
                  <a:lnTo>
                    <a:pt x="32424" y="12301"/>
                  </a:lnTo>
                  <a:cubicBezTo>
                    <a:pt x="32319" y="12147"/>
                    <a:pt x="32214" y="11998"/>
                    <a:pt x="32115" y="11844"/>
                  </a:cubicBezTo>
                  <a:cubicBezTo>
                    <a:pt x="32000" y="11673"/>
                    <a:pt x="31878" y="11502"/>
                    <a:pt x="31763" y="11326"/>
                  </a:cubicBezTo>
                  <a:cubicBezTo>
                    <a:pt x="31713" y="11249"/>
                    <a:pt x="31664" y="11177"/>
                    <a:pt x="31614" y="11106"/>
                  </a:cubicBezTo>
                  <a:lnTo>
                    <a:pt x="31498" y="10940"/>
                  </a:lnTo>
                  <a:lnTo>
                    <a:pt x="31405" y="10803"/>
                  </a:lnTo>
                  <a:cubicBezTo>
                    <a:pt x="31289" y="10626"/>
                    <a:pt x="31168" y="10456"/>
                    <a:pt x="31047" y="10285"/>
                  </a:cubicBezTo>
                  <a:lnTo>
                    <a:pt x="30992" y="10202"/>
                  </a:lnTo>
                  <a:lnTo>
                    <a:pt x="30870" y="10037"/>
                  </a:lnTo>
                  <a:cubicBezTo>
                    <a:pt x="30810" y="9949"/>
                    <a:pt x="30744" y="9861"/>
                    <a:pt x="30683" y="9773"/>
                  </a:cubicBezTo>
                  <a:cubicBezTo>
                    <a:pt x="30595" y="9651"/>
                    <a:pt x="30507" y="9530"/>
                    <a:pt x="30419" y="9409"/>
                  </a:cubicBezTo>
                  <a:cubicBezTo>
                    <a:pt x="30397" y="9382"/>
                    <a:pt x="30380" y="9354"/>
                    <a:pt x="30358" y="9326"/>
                  </a:cubicBezTo>
                  <a:lnTo>
                    <a:pt x="30292" y="9227"/>
                  </a:lnTo>
                  <a:lnTo>
                    <a:pt x="30154" y="9046"/>
                  </a:lnTo>
                  <a:cubicBezTo>
                    <a:pt x="30061" y="8930"/>
                    <a:pt x="29967" y="8809"/>
                    <a:pt x="29879" y="8688"/>
                  </a:cubicBezTo>
                  <a:cubicBezTo>
                    <a:pt x="29824" y="8621"/>
                    <a:pt x="29769" y="8544"/>
                    <a:pt x="29708" y="8478"/>
                  </a:cubicBezTo>
                  <a:lnTo>
                    <a:pt x="29681" y="8434"/>
                  </a:lnTo>
                  <a:cubicBezTo>
                    <a:pt x="29670" y="8423"/>
                    <a:pt x="29658" y="8412"/>
                    <a:pt x="29647" y="8396"/>
                  </a:cubicBezTo>
                  <a:lnTo>
                    <a:pt x="29598" y="8335"/>
                  </a:lnTo>
                  <a:cubicBezTo>
                    <a:pt x="29543" y="8263"/>
                    <a:pt x="29488" y="8197"/>
                    <a:pt x="29433" y="8126"/>
                  </a:cubicBezTo>
                  <a:lnTo>
                    <a:pt x="29372" y="8060"/>
                  </a:lnTo>
                  <a:lnTo>
                    <a:pt x="29322" y="7999"/>
                  </a:lnTo>
                  <a:lnTo>
                    <a:pt x="29262" y="7922"/>
                  </a:lnTo>
                  <a:cubicBezTo>
                    <a:pt x="29207" y="7850"/>
                    <a:pt x="29146" y="7784"/>
                    <a:pt x="29091" y="7713"/>
                  </a:cubicBezTo>
                  <a:lnTo>
                    <a:pt x="29036" y="7652"/>
                  </a:lnTo>
                  <a:lnTo>
                    <a:pt x="28986" y="7597"/>
                  </a:lnTo>
                  <a:lnTo>
                    <a:pt x="28915" y="7509"/>
                  </a:lnTo>
                  <a:cubicBezTo>
                    <a:pt x="28871" y="7454"/>
                    <a:pt x="28821" y="7399"/>
                    <a:pt x="28777" y="7349"/>
                  </a:cubicBezTo>
                  <a:lnTo>
                    <a:pt x="28678" y="7233"/>
                  </a:lnTo>
                  <a:lnTo>
                    <a:pt x="28656" y="7211"/>
                  </a:lnTo>
                  <a:lnTo>
                    <a:pt x="28634" y="7189"/>
                  </a:lnTo>
                  <a:cubicBezTo>
                    <a:pt x="28584" y="7134"/>
                    <a:pt x="28540" y="7079"/>
                    <a:pt x="28491" y="7029"/>
                  </a:cubicBezTo>
                  <a:lnTo>
                    <a:pt x="28347" y="6870"/>
                  </a:lnTo>
                  <a:lnTo>
                    <a:pt x="28309" y="6831"/>
                  </a:lnTo>
                  <a:lnTo>
                    <a:pt x="28287" y="6809"/>
                  </a:lnTo>
                  <a:lnTo>
                    <a:pt x="28221" y="6732"/>
                  </a:lnTo>
                  <a:lnTo>
                    <a:pt x="28089" y="6594"/>
                  </a:lnTo>
                  <a:cubicBezTo>
                    <a:pt x="28050" y="6550"/>
                    <a:pt x="28006" y="6501"/>
                    <a:pt x="27962" y="6457"/>
                  </a:cubicBezTo>
                  <a:lnTo>
                    <a:pt x="27940" y="6435"/>
                  </a:lnTo>
                  <a:lnTo>
                    <a:pt x="27912" y="6407"/>
                  </a:lnTo>
                  <a:lnTo>
                    <a:pt x="27824" y="6319"/>
                  </a:lnTo>
                  <a:cubicBezTo>
                    <a:pt x="27786" y="6280"/>
                    <a:pt x="27742" y="6236"/>
                    <a:pt x="27703" y="6198"/>
                  </a:cubicBezTo>
                  <a:lnTo>
                    <a:pt x="27576" y="6071"/>
                  </a:lnTo>
                  <a:lnTo>
                    <a:pt x="27543" y="6038"/>
                  </a:lnTo>
                  <a:lnTo>
                    <a:pt x="27532" y="6027"/>
                  </a:lnTo>
                  <a:lnTo>
                    <a:pt x="27450" y="5950"/>
                  </a:lnTo>
                  <a:lnTo>
                    <a:pt x="27317" y="5823"/>
                  </a:lnTo>
                  <a:lnTo>
                    <a:pt x="27185" y="5702"/>
                  </a:lnTo>
                  <a:lnTo>
                    <a:pt x="27130" y="5652"/>
                  </a:lnTo>
                  <a:lnTo>
                    <a:pt x="27119" y="5641"/>
                  </a:lnTo>
                  <a:lnTo>
                    <a:pt x="27058" y="5586"/>
                  </a:lnTo>
                  <a:lnTo>
                    <a:pt x="26926" y="5465"/>
                  </a:lnTo>
                  <a:lnTo>
                    <a:pt x="26794" y="5349"/>
                  </a:lnTo>
                  <a:lnTo>
                    <a:pt x="26711" y="5278"/>
                  </a:lnTo>
                  <a:lnTo>
                    <a:pt x="26700" y="5267"/>
                  </a:lnTo>
                  <a:lnTo>
                    <a:pt x="26695" y="5267"/>
                  </a:lnTo>
                  <a:lnTo>
                    <a:pt x="26662" y="5234"/>
                  </a:lnTo>
                  <a:cubicBezTo>
                    <a:pt x="26618" y="5195"/>
                    <a:pt x="26574" y="5157"/>
                    <a:pt x="26524" y="5118"/>
                  </a:cubicBezTo>
                  <a:lnTo>
                    <a:pt x="26386" y="5002"/>
                  </a:lnTo>
                  <a:lnTo>
                    <a:pt x="26271" y="4909"/>
                  </a:lnTo>
                  <a:cubicBezTo>
                    <a:pt x="26271" y="4909"/>
                    <a:pt x="26265" y="4903"/>
                    <a:pt x="26265" y="4903"/>
                  </a:cubicBezTo>
                  <a:lnTo>
                    <a:pt x="26249" y="4892"/>
                  </a:lnTo>
                  <a:lnTo>
                    <a:pt x="26111" y="4776"/>
                  </a:lnTo>
                  <a:lnTo>
                    <a:pt x="25968" y="4666"/>
                  </a:lnTo>
                  <a:lnTo>
                    <a:pt x="25836" y="4562"/>
                  </a:lnTo>
                  <a:lnTo>
                    <a:pt x="25808" y="4540"/>
                  </a:lnTo>
                  <a:lnTo>
                    <a:pt x="25681" y="4440"/>
                  </a:lnTo>
                  <a:cubicBezTo>
                    <a:pt x="25632" y="4407"/>
                    <a:pt x="25582" y="4369"/>
                    <a:pt x="25533" y="4330"/>
                  </a:cubicBezTo>
                  <a:cubicBezTo>
                    <a:pt x="25483" y="4297"/>
                    <a:pt x="25439" y="4259"/>
                    <a:pt x="25389" y="4226"/>
                  </a:cubicBezTo>
                  <a:lnTo>
                    <a:pt x="25367" y="4209"/>
                  </a:lnTo>
                  <a:lnTo>
                    <a:pt x="25351" y="4198"/>
                  </a:lnTo>
                  <a:lnTo>
                    <a:pt x="25241" y="4115"/>
                  </a:lnTo>
                  <a:cubicBezTo>
                    <a:pt x="25191" y="4082"/>
                    <a:pt x="25141" y="4049"/>
                    <a:pt x="25086" y="4011"/>
                  </a:cubicBezTo>
                  <a:cubicBezTo>
                    <a:pt x="25037" y="3972"/>
                    <a:pt x="24987" y="3939"/>
                    <a:pt x="24938" y="3906"/>
                  </a:cubicBezTo>
                  <a:lnTo>
                    <a:pt x="24894" y="3873"/>
                  </a:lnTo>
                  <a:lnTo>
                    <a:pt x="24861" y="3857"/>
                  </a:lnTo>
                  <a:cubicBezTo>
                    <a:pt x="24839" y="3840"/>
                    <a:pt x="24811" y="3818"/>
                    <a:pt x="24789" y="3801"/>
                  </a:cubicBezTo>
                  <a:lnTo>
                    <a:pt x="24635" y="3702"/>
                  </a:lnTo>
                  <a:lnTo>
                    <a:pt x="24480" y="3603"/>
                  </a:lnTo>
                  <a:lnTo>
                    <a:pt x="24392" y="3543"/>
                  </a:lnTo>
                  <a:lnTo>
                    <a:pt x="24365" y="3526"/>
                  </a:lnTo>
                  <a:lnTo>
                    <a:pt x="24332" y="3510"/>
                  </a:lnTo>
                  <a:lnTo>
                    <a:pt x="24189" y="3416"/>
                  </a:lnTo>
                  <a:lnTo>
                    <a:pt x="24040" y="3322"/>
                  </a:lnTo>
                  <a:lnTo>
                    <a:pt x="23886" y="3234"/>
                  </a:lnTo>
                  <a:lnTo>
                    <a:pt x="23864" y="3218"/>
                  </a:lnTo>
                  <a:lnTo>
                    <a:pt x="23847" y="3207"/>
                  </a:lnTo>
                  <a:lnTo>
                    <a:pt x="23742" y="3146"/>
                  </a:lnTo>
                  <a:lnTo>
                    <a:pt x="23599" y="3063"/>
                  </a:lnTo>
                  <a:lnTo>
                    <a:pt x="23450" y="2981"/>
                  </a:lnTo>
                  <a:lnTo>
                    <a:pt x="23318" y="2904"/>
                  </a:lnTo>
                  <a:lnTo>
                    <a:pt x="23302" y="2898"/>
                  </a:lnTo>
                  <a:lnTo>
                    <a:pt x="23158" y="2821"/>
                  </a:lnTo>
                  <a:cubicBezTo>
                    <a:pt x="23109" y="2793"/>
                    <a:pt x="23065" y="2766"/>
                    <a:pt x="23015" y="2744"/>
                  </a:cubicBezTo>
                  <a:lnTo>
                    <a:pt x="22866" y="2667"/>
                  </a:lnTo>
                  <a:lnTo>
                    <a:pt x="22718" y="2590"/>
                  </a:lnTo>
                  <a:lnTo>
                    <a:pt x="22580" y="2518"/>
                  </a:lnTo>
                  <a:lnTo>
                    <a:pt x="22442" y="2452"/>
                  </a:lnTo>
                  <a:lnTo>
                    <a:pt x="22305" y="2380"/>
                  </a:lnTo>
                  <a:lnTo>
                    <a:pt x="22161" y="2314"/>
                  </a:lnTo>
                  <a:lnTo>
                    <a:pt x="22024" y="2243"/>
                  </a:lnTo>
                  <a:lnTo>
                    <a:pt x="21880" y="2176"/>
                  </a:lnTo>
                  <a:lnTo>
                    <a:pt x="21737" y="2116"/>
                  </a:lnTo>
                  <a:lnTo>
                    <a:pt x="21622" y="2061"/>
                  </a:lnTo>
                  <a:lnTo>
                    <a:pt x="21605" y="2055"/>
                  </a:lnTo>
                  <a:lnTo>
                    <a:pt x="21594" y="2050"/>
                  </a:lnTo>
                  <a:lnTo>
                    <a:pt x="21451" y="1989"/>
                  </a:lnTo>
                  <a:lnTo>
                    <a:pt x="21308" y="1929"/>
                  </a:lnTo>
                  <a:lnTo>
                    <a:pt x="21164" y="1868"/>
                  </a:lnTo>
                  <a:lnTo>
                    <a:pt x="21016" y="1807"/>
                  </a:lnTo>
                  <a:lnTo>
                    <a:pt x="20988" y="1796"/>
                  </a:lnTo>
                  <a:lnTo>
                    <a:pt x="20872" y="1747"/>
                  </a:lnTo>
                  <a:cubicBezTo>
                    <a:pt x="20823" y="1730"/>
                    <a:pt x="20773" y="1708"/>
                    <a:pt x="20729" y="1692"/>
                  </a:cubicBezTo>
                  <a:lnTo>
                    <a:pt x="20580" y="1631"/>
                  </a:lnTo>
                  <a:lnTo>
                    <a:pt x="20432" y="1576"/>
                  </a:lnTo>
                  <a:lnTo>
                    <a:pt x="20393" y="1565"/>
                  </a:lnTo>
                  <a:lnTo>
                    <a:pt x="20360" y="1549"/>
                  </a:lnTo>
                  <a:lnTo>
                    <a:pt x="20283" y="1521"/>
                  </a:lnTo>
                  <a:lnTo>
                    <a:pt x="20134" y="1466"/>
                  </a:lnTo>
                  <a:lnTo>
                    <a:pt x="19980" y="1411"/>
                  </a:lnTo>
                  <a:lnTo>
                    <a:pt x="19831" y="1361"/>
                  </a:lnTo>
                  <a:lnTo>
                    <a:pt x="19749" y="1334"/>
                  </a:lnTo>
                  <a:lnTo>
                    <a:pt x="19716" y="1323"/>
                  </a:lnTo>
                  <a:lnTo>
                    <a:pt x="19672" y="1306"/>
                  </a:lnTo>
                  <a:lnTo>
                    <a:pt x="19517" y="1251"/>
                  </a:lnTo>
                  <a:lnTo>
                    <a:pt x="19358" y="1201"/>
                  </a:lnTo>
                  <a:lnTo>
                    <a:pt x="19198" y="1152"/>
                  </a:lnTo>
                  <a:lnTo>
                    <a:pt x="19077" y="1113"/>
                  </a:lnTo>
                  <a:lnTo>
                    <a:pt x="19049" y="1102"/>
                  </a:lnTo>
                  <a:lnTo>
                    <a:pt x="19033" y="1097"/>
                  </a:lnTo>
                  <a:lnTo>
                    <a:pt x="18873" y="1047"/>
                  </a:lnTo>
                  <a:lnTo>
                    <a:pt x="18702" y="998"/>
                  </a:lnTo>
                  <a:cubicBezTo>
                    <a:pt x="18647" y="981"/>
                    <a:pt x="18592" y="965"/>
                    <a:pt x="18537" y="948"/>
                  </a:cubicBezTo>
                  <a:lnTo>
                    <a:pt x="18371" y="904"/>
                  </a:lnTo>
                  <a:lnTo>
                    <a:pt x="18366" y="904"/>
                  </a:lnTo>
                  <a:lnTo>
                    <a:pt x="18190" y="854"/>
                  </a:lnTo>
                  <a:lnTo>
                    <a:pt x="18013" y="805"/>
                  </a:lnTo>
                  <a:lnTo>
                    <a:pt x="17837" y="761"/>
                  </a:lnTo>
                  <a:lnTo>
                    <a:pt x="17793" y="744"/>
                  </a:lnTo>
                  <a:lnTo>
                    <a:pt x="17744" y="733"/>
                  </a:lnTo>
                  <a:lnTo>
                    <a:pt x="17699" y="722"/>
                  </a:lnTo>
                  <a:lnTo>
                    <a:pt x="17655" y="711"/>
                  </a:lnTo>
                  <a:lnTo>
                    <a:pt x="17518" y="678"/>
                  </a:lnTo>
                  <a:lnTo>
                    <a:pt x="17380" y="645"/>
                  </a:lnTo>
                  <a:lnTo>
                    <a:pt x="17242" y="612"/>
                  </a:lnTo>
                  <a:lnTo>
                    <a:pt x="17105" y="579"/>
                  </a:lnTo>
                  <a:lnTo>
                    <a:pt x="16994" y="557"/>
                  </a:lnTo>
                  <a:lnTo>
                    <a:pt x="16967" y="546"/>
                  </a:lnTo>
                  <a:lnTo>
                    <a:pt x="16928" y="540"/>
                  </a:lnTo>
                  <a:lnTo>
                    <a:pt x="16746" y="502"/>
                  </a:lnTo>
                  <a:lnTo>
                    <a:pt x="16570" y="463"/>
                  </a:lnTo>
                  <a:lnTo>
                    <a:pt x="16399" y="425"/>
                  </a:lnTo>
                  <a:lnTo>
                    <a:pt x="16344" y="414"/>
                  </a:lnTo>
                  <a:lnTo>
                    <a:pt x="16328" y="414"/>
                  </a:lnTo>
                  <a:lnTo>
                    <a:pt x="16223" y="392"/>
                  </a:lnTo>
                  <a:cubicBezTo>
                    <a:pt x="16163" y="381"/>
                    <a:pt x="16107" y="370"/>
                    <a:pt x="16047" y="359"/>
                  </a:cubicBezTo>
                  <a:lnTo>
                    <a:pt x="15876" y="326"/>
                  </a:lnTo>
                  <a:lnTo>
                    <a:pt x="15716" y="298"/>
                  </a:lnTo>
                  <a:lnTo>
                    <a:pt x="15705" y="298"/>
                  </a:lnTo>
                  <a:lnTo>
                    <a:pt x="15535" y="271"/>
                  </a:lnTo>
                  <a:lnTo>
                    <a:pt x="15358" y="243"/>
                  </a:lnTo>
                  <a:lnTo>
                    <a:pt x="15188" y="215"/>
                  </a:lnTo>
                  <a:lnTo>
                    <a:pt x="15116" y="204"/>
                  </a:lnTo>
                  <a:lnTo>
                    <a:pt x="15094" y="204"/>
                  </a:lnTo>
                  <a:lnTo>
                    <a:pt x="15017" y="193"/>
                  </a:lnTo>
                  <a:lnTo>
                    <a:pt x="14846" y="166"/>
                  </a:lnTo>
                  <a:lnTo>
                    <a:pt x="14670" y="144"/>
                  </a:lnTo>
                  <a:lnTo>
                    <a:pt x="14532" y="127"/>
                  </a:lnTo>
                  <a:lnTo>
                    <a:pt x="14493" y="127"/>
                  </a:lnTo>
                  <a:lnTo>
                    <a:pt x="14323" y="105"/>
                  </a:lnTo>
                  <a:lnTo>
                    <a:pt x="14141" y="89"/>
                  </a:lnTo>
                  <a:lnTo>
                    <a:pt x="13959" y="72"/>
                  </a:lnTo>
                  <a:lnTo>
                    <a:pt x="13783" y="56"/>
                  </a:lnTo>
                  <a:lnTo>
                    <a:pt x="13607" y="45"/>
                  </a:lnTo>
                  <a:cubicBezTo>
                    <a:pt x="13546" y="39"/>
                    <a:pt x="13480" y="34"/>
                    <a:pt x="13419" y="28"/>
                  </a:cubicBezTo>
                  <a:lnTo>
                    <a:pt x="13414" y="28"/>
                  </a:lnTo>
                  <a:lnTo>
                    <a:pt x="13221" y="17"/>
                  </a:lnTo>
                  <a:lnTo>
                    <a:pt x="13028" y="12"/>
                  </a:lnTo>
                  <a:lnTo>
                    <a:pt x="12896" y="6"/>
                  </a:lnTo>
                  <a:lnTo>
                    <a:pt x="12841" y="6"/>
                  </a:lnTo>
                  <a:lnTo>
                    <a:pt x="12621" y="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14300" dist="19050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/>
              <a:endParaRPr sz="900" dirty="0">
                <a:solidFill>
                  <a:prstClr val="black"/>
                </a:solidFill>
                <a:latin typeface="Calibri"/>
                <a:cs typeface="Arial"/>
                <a:sym typeface="Arial"/>
              </a:endParaRPr>
            </a:p>
          </p:txBody>
        </p:sp>
        <p:sp>
          <p:nvSpPr>
            <p:cNvPr id="24" name="Google Shape;84;p16">
              <a:extLst>
                <a:ext uri="{FF2B5EF4-FFF2-40B4-BE49-F238E27FC236}">
                  <a16:creationId xmlns:a16="http://schemas.microsoft.com/office/drawing/2014/main" id="{95DDECFC-2EFA-805C-5863-28E653702E7E}"/>
                </a:ext>
              </a:extLst>
            </p:cNvPr>
            <p:cNvSpPr/>
            <p:nvPr/>
          </p:nvSpPr>
          <p:spPr>
            <a:xfrm>
              <a:off x="1987282" y="2294193"/>
              <a:ext cx="4727655" cy="2391939"/>
            </a:xfrm>
            <a:custGeom>
              <a:avLst/>
              <a:gdLst/>
              <a:ahLst/>
              <a:cxnLst/>
              <a:rect l="l" t="t" r="r" b="b"/>
              <a:pathLst>
                <a:path w="80481" h="44879" extrusionOk="0">
                  <a:moveTo>
                    <a:pt x="1" y="1"/>
                  </a:moveTo>
                  <a:lnTo>
                    <a:pt x="1" y="1"/>
                  </a:lnTo>
                  <a:cubicBezTo>
                    <a:pt x="287" y="94"/>
                    <a:pt x="546" y="259"/>
                    <a:pt x="755" y="474"/>
                  </a:cubicBezTo>
                  <a:cubicBezTo>
                    <a:pt x="1009" y="728"/>
                    <a:pt x="1235" y="1014"/>
                    <a:pt x="1417" y="1323"/>
                  </a:cubicBezTo>
                  <a:cubicBezTo>
                    <a:pt x="1637" y="1681"/>
                    <a:pt x="1830" y="2050"/>
                    <a:pt x="2006" y="2424"/>
                  </a:cubicBezTo>
                  <a:cubicBezTo>
                    <a:pt x="2193" y="2821"/>
                    <a:pt x="2369" y="3223"/>
                    <a:pt x="2551" y="3642"/>
                  </a:cubicBezTo>
                  <a:cubicBezTo>
                    <a:pt x="2733" y="4060"/>
                    <a:pt x="2915" y="4479"/>
                    <a:pt x="3108" y="4887"/>
                  </a:cubicBezTo>
                  <a:cubicBezTo>
                    <a:pt x="3295" y="5289"/>
                    <a:pt x="3504" y="5680"/>
                    <a:pt x="3736" y="6054"/>
                  </a:cubicBezTo>
                  <a:cubicBezTo>
                    <a:pt x="3950" y="6412"/>
                    <a:pt x="4198" y="6748"/>
                    <a:pt x="4485" y="7051"/>
                  </a:cubicBezTo>
                  <a:cubicBezTo>
                    <a:pt x="4760" y="7343"/>
                    <a:pt x="5085" y="7586"/>
                    <a:pt x="5443" y="7768"/>
                  </a:cubicBezTo>
                  <a:cubicBezTo>
                    <a:pt x="5658" y="7878"/>
                    <a:pt x="5889" y="7955"/>
                    <a:pt x="6132" y="7993"/>
                  </a:cubicBezTo>
                  <a:cubicBezTo>
                    <a:pt x="6195" y="8002"/>
                    <a:pt x="6259" y="8006"/>
                    <a:pt x="6323" y="8006"/>
                  </a:cubicBezTo>
                  <a:cubicBezTo>
                    <a:pt x="6459" y="8006"/>
                    <a:pt x="6595" y="7987"/>
                    <a:pt x="6727" y="7949"/>
                  </a:cubicBezTo>
                  <a:cubicBezTo>
                    <a:pt x="6920" y="7894"/>
                    <a:pt x="7096" y="7801"/>
                    <a:pt x="7256" y="7685"/>
                  </a:cubicBezTo>
                  <a:cubicBezTo>
                    <a:pt x="7426" y="7553"/>
                    <a:pt x="7586" y="7404"/>
                    <a:pt x="7724" y="7239"/>
                  </a:cubicBezTo>
                  <a:cubicBezTo>
                    <a:pt x="7795" y="7162"/>
                    <a:pt x="7862" y="7073"/>
                    <a:pt x="7933" y="6985"/>
                  </a:cubicBezTo>
                  <a:cubicBezTo>
                    <a:pt x="7999" y="6892"/>
                    <a:pt x="8071" y="6804"/>
                    <a:pt x="8137" y="6704"/>
                  </a:cubicBezTo>
                  <a:cubicBezTo>
                    <a:pt x="8209" y="6611"/>
                    <a:pt x="8275" y="6512"/>
                    <a:pt x="8341" y="6407"/>
                  </a:cubicBezTo>
                  <a:cubicBezTo>
                    <a:pt x="8407" y="6308"/>
                    <a:pt x="8473" y="6203"/>
                    <a:pt x="8545" y="6098"/>
                  </a:cubicBezTo>
                  <a:cubicBezTo>
                    <a:pt x="8611" y="5999"/>
                    <a:pt x="8677" y="5895"/>
                    <a:pt x="8748" y="5790"/>
                  </a:cubicBezTo>
                  <a:cubicBezTo>
                    <a:pt x="8820" y="5685"/>
                    <a:pt x="8886" y="5581"/>
                    <a:pt x="8958" y="5482"/>
                  </a:cubicBezTo>
                  <a:cubicBezTo>
                    <a:pt x="9035" y="5377"/>
                    <a:pt x="9106" y="5272"/>
                    <a:pt x="9184" y="5173"/>
                  </a:cubicBezTo>
                  <a:cubicBezTo>
                    <a:pt x="9261" y="5074"/>
                    <a:pt x="9338" y="4975"/>
                    <a:pt x="9420" y="4881"/>
                  </a:cubicBezTo>
                  <a:cubicBezTo>
                    <a:pt x="9591" y="4677"/>
                    <a:pt x="9778" y="4495"/>
                    <a:pt x="9982" y="4336"/>
                  </a:cubicBezTo>
                  <a:cubicBezTo>
                    <a:pt x="10186" y="4170"/>
                    <a:pt x="10412" y="4038"/>
                    <a:pt x="10654" y="3945"/>
                  </a:cubicBezTo>
                  <a:cubicBezTo>
                    <a:pt x="10919" y="3845"/>
                    <a:pt x="11200" y="3796"/>
                    <a:pt x="11481" y="3790"/>
                  </a:cubicBezTo>
                  <a:cubicBezTo>
                    <a:pt x="11833" y="3796"/>
                    <a:pt x="12175" y="3851"/>
                    <a:pt x="12511" y="3961"/>
                  </a:cubicBezTo>
                  <a:cubicBezTo>
                    <a:pt x="13067" y="4143"/>
                    <a:pt x="13585" y="4429"/>
                    <a:pt x="14042" y="4798"/>
                  </a:cubicBezTo>
                  <a:cubicBezTo>
                    <a:pt x="14521" y="5195"/>
                    <a:pt x="14951" y="5647"/>
                    <a:pt x="15315" y="6154"/>
                  </a:cubicBezTo>
                  <a:cubicBezTo>
                    <a:pt x="15706" y="6688"/>
                    <a:pt x="16058" y="7255"/>
                    <a:pt x="16372" y="7845"/>
                  </a:cubicBezTo>
                  <a:cubicBezTo>
                    <a:pt x="16703" y="8445"/>
                    <a:pt x="17011" y="9073"/>
                    <a:pt x="17314" y="9696"/>
                  </a:cubicBezTo>
                  <a:cubicBezTo>
                    <a:pt x="17623" y="10329"/>
                    <a:pt x="17937" y="10973"/>
                    <a:pt x="18284" y="11607"/>
                  </a:cubicBezTo>
                  <a:cubicBezTo>
                    <a:pt x="18625" y="12246"/>
                    <a:pt x="19011" y="12863"/>
                    <a:pt x="19435" y="13452"/>
                  </a:cubicBezTo>
                  <a:cubicBezTo>
                    <a:pt x="19876" y="14064"/>
                    <a:pt x="20382" y="14626"/>
                    <a:pt x="20950" y="15132"/>
                  </a:cubicBezTo>
                  <a:cubicBezTo>
                    <a:pt x="21594" y="15700"/>
                    <a:pt x="22316" y="16179"/>
                    <a:pt x="23082" y="16559"/>
                  </a:cubicBezTo>
                  <a:cubicBezTo>
                    <a:pt x="23616" y="16823"/>
                    <a:pt x="24178" y="17044"/>
                    <a:pt x="24751" y="17204"/>
                  </a:cubicBezTo>
                  <a:cubicBezTo>
                    <a:pt x="25263" y="17341"/>
                    <a:pt x="25786" y="17424"/>
                    <a:pt x="26315" y="17446"/>
                  </a:cubicBezTo>
                  <a:cubicBezTo>
                    <a:pt x="26389" y="17448"/>
                    <a:pt x="26463" y="17450"/>
                    <a:pt x="26538" y="17450"/>
                  </a:cubicBezTo>
                  <a:cubicBezTo>
                    <a:pt x="26955" y="17450"/>
                    <a:pt x="27375" y="17411"/>
                    <a:pt x="27791" y="17336"/>
                  </a:cubicBezTo>
                  <a:cubicBezTo>
                    <a:pt x="28276" y="17242"/>
                    <a:pt x="28750" y="17110"/>
                    <a:pt x="29213" y="16939"/>
                  </a:cubicBezTo>
                  <a:cubicBezTo>
                    <a:pt x="29438" y="16857"/>
                    <a:pt x="29659" y="16774"/>
                    <a:pt x="29879" y="16675"/>
                  </a:cubicBezTo>
                  <a:cubicBezTo>
                    <a:pt x="30105" y="16576"/>
                    <a:pt x="30325" y="16476"/>
                    <a:pt x="30551" y="16372"/>
                  </a:cubicBezTo>
                  <a:cubicBezTo>
                    <a:pt x="30772" y="16262"/>
                    <a:pt x="30992" y="16151"/>
                    <a:pt x="31223" y="16036"/>
                  </a:cubicBezTo>
                  <a:cubicBezTo>
                    <a:pt x="31455" y="15920"/>
                    <a:pt x="31680" y="15799"/>
                    <a:pt x="31912" y="15683"/>
                  </a:cubicBezTo>
                  <a:cubicBezTo>
                    <a:pt x="32143" y="15562"/>
                    <a:pt x="32375" y="15441"/>
                    <a:pt x="32617" y="15320"/>
                  </a:cubicBezTo>
                  <a:cubicBezTo>
                    <a:pt x="32854" y="15198"/>
                    <a:pt x="33096" y="15077"/>
                    <a:pt x="33350" y="14956"/>
                  </a:cubicBezTo>
                  <a:cubicBezTo>
                    <a:pt x="33603" y="14835"/>
                    <a:pt x="33856" y="14719"/>
                    <a:pt x="34126" y="14598"/>
                  </a:cubicBezTo>
                  <a:cubicBezTo>
                    <a:pt x="34391" y="14482"/>
                    <a:pt x="34666" y="14372"/>
                    <a:pt x="34947" y="14268"/>
                  </a:cubicBezTo>
                  <a:cubicBezTo>
                    <a:pt x="35575" y="14025"/>
                    <a:pt x="36219" y="13832"/>
                    <a:pt x="36875" y="13689"/>
                  </a:cubicBezTo>
                  <a:cubicBezTo>
                    <a:pt x="37624" y="13524"/>
                    <a:pt x="38384" y="13430"/>
                    <a:pt x="39150" y="13397"/>
                  </a:cubicBezTo>
                  <a:cubicBezTo>
                    <a:pt x="39333" y="13391"/>
                    <a:pt x="39516" y="13387"/>
                    <a:pt x="39698" y="13387"/>
                  </a:cubicBezTo>
                  <a:cubicBezTo>
                    <a:pt x="40435" y="13387"/>
                    <a:pt x="41170" y="13441"/>
                    <a:pt x="41899" y="13551"/>
                  </a:cubicBezTo>
                  <a:cubicBezTo>
                    <a:pt x="43039" y="13722"/>
                    <a:pt x="44168" y="13987"/>
                    <a:pt x="45264" y="14339"/>
                  </a:cubicBezTo>
                  <a:cubicBezTo>
                    <a:pt x="47016" y="14890"/>
                    <a:pt x="48696" y="15639"/>
                    <a:pt x="50272" y="16581"/>
                  </a:cubicBezTo>
                  <a:cubicBezTo>
                    <a:pt x="51709" y="17446"/>
                    <a:pt x="53037" y="18476"/>
                    <a:pt x="54238" y="19649"/>
                  </a:cubicBezTo>
                  <a:cubicBezTo>
                    <a:pt x="55356" y="20762"/>
                    <a:pt x="56381" y="21968"/>
                    <a:pt x="57295" y="23257"/>
                  </a:cubicBezTo>
                  <a:cubicBezTo>
                    <a:pt x="58210" y="24524"/>
                    <a:pt x="59025" y="25824"/>
                    <a:pt x="59840" y="27124"/>
                  </a:cubicBezTo>
                  <a:cubicBezTo>
                    <a:pt x="60677" y="28457"/>
                    <a:pt x="61531" y="29813"/>
                    <a:pt x="62512" y="31173"/>
                  </a:cubicBezTo>
                  <a:cubicBezTo>
                    <a:pt x="63580" y="32666"/>
                    <a:pt x="64765" y="34071"/>
                    <a:pt x="66059" y="35371"/>
                  </a:cubicBezTo>
                  <a:cubicBezTo>
                    <a:pt x="67513" y="36819"/>
                    <a:pt x="69265" y="38301"/>
                    <a:pt x="71502" y="39821"/>
                  </a:cubicBezTo>
                  <a:cubicBezTo>
                    <a:pt x="73832" y="41413"/>
                    <a:pt x="76740" y="43088"/>
                    <a:pt x="80481" y="44878"/>
                  </a:cubicBezTo>
                  <a:cubicBezTo>
                    <a:pt x="76828" y="43071"/>
                    <a:pt x="73986" y="41386"/>
                    <a:pt x="71700" y="39794"/>
                  </a:cubicBezTo>
                  <a:cubicBezTo>
                    <a:pt x="69508" y="38263"/>
                    <a:pt x="67778" y="36781"/>
                    <a:pt x="66351" y="35338"/>
                  </a:cubicBezTo>
                  <a:cubicBezTo>
                    <a:pt x="65073" y="34038"/>
                    <a:pt x="63894" y="32638"/>
                    <a:pt x="62837" y="31157"/>
                  </a:cubicBezTo>
                  <a:cubicBezTo>
                    <a:pt x="61862" y="29796"/>
                    <a:pt x="61013" y="28446"/>
                    <a:pt x="60182" y="27130"/>
                  </a:cubicBezTo>
                  <a:cubicBezTo>
                    <a:pt x="59350" y="25813"/>
                    <a:pt x="58518" y="24491"/>
                    <a:pt x="57587" y="23208"/>
                  </a:cubicBezTo>
                  <a:cubicBezTo>
                    <a:pt x="56656" y="21897"/>
                    <a:pt x="55615" y="20668"/>
                    <a:pt x="54469" y="19545"/>
                  </a:cubicBezTo>
                  <a:cubicBezTo>
                    <a:pt x="53246" y="18349"/>
                    <a:pt x="51891" y="17303"/>
                    <a:pt x="50426" y="16427"/>
                  </a:cubicBezTo>
                  <a:cubicBezTo>
                    <a:pt x="48818" y="15474"/>
                    <a:pt x="47104" y="14714"/>
                    <a:pt x="45314" y="14163"/>
                  </a:cubicBezTo>
                  <a:cubicBezTo>
                    <a:pt x="44196" y="13799"/>
                    <a:pt x="43050" y="13535"/>
                    <a:pt x="41888" y="13364"/>
                  </a:cubicBezTo>
                  <a:cubicBezTo>
                    <a:pt x="41152" y="13258"/>
                    <a:pt x="40409" y="13206"/>
                    <a:pt x="39662" y="13206"/>
                  </a:cubicBezTo>
                  <a:cubicBezTo>
                    <a:pt x="39475" y="13206"/>
                    <a:pt x="39288" y="13209"/>
                    <a:pt x="39100" y="13215"/>
                  </a:cubicBezTo>
                  <a:cubicBezTo>
                    <a:pt x="38329" y="13248"/>
                    <a:pt x="37558" y="13348"/>
                    <a:pt x="36798" y="13518"/>
                  </a:cubicBezTo>
                  <a:cubicBezTo>
                    <a:pt x="36137" y="13667"/>
                    <a:pt x="35487" y="13860"/>
                    <a:pt x="34853" y="14108"/>
                  </a:cubicBezTo>
                  <a:cubicBezTo>
                    <a:pt x="34567" y="14212"/>
                    <a:pt x="34291" y="14328"/>
                    <a:pt x="34027" y="14444"/>
                  </a:cubicBezTo>
                  <a:cubicBezTo>
                    <a:pt x="33763" y="14560"/>
                    <a:pt x="33498" y="14681"/>
                    <a:pt x="33250" y="14807"/>
                  </a:cubicBezTo>
                  <a:cubicBezTo>
                    <a:pt x="32997" y="14929"/>
                    <a:pt x="32749" y="15050"/>
                    <a:pt x="32512" y="15176"/>
                  </a:cubicBezTo>
                  <a:cubicBezTo>
                    <a:pt x="32270" y="15298"/>
                    <a:pt x="32033" y="15424"/>
                    <a:pt x="31807" y="15540"/>
                  </a:cubicBezTo>
                  <a:cubicBezTo>
                    <a:pt x="31576" y="15661"/>
                    <a:pt x="31350" y="15782"/>
                    <a:pt x="31124" y="15893"/>
                  </a:cubicBezTo>
                  <a:cubicBezTo>
                    <a:pt x="30904" y="16008"/>
                    <a:pt x="30678" y="16124"/>
                    <a:pt x="30458" y="16229"/>
                  </a:cubicBezTo>
                  <a:cubicBezTo>
                    <a:pt x="30237" y="16333"/>
                    <a:pt x="30017" y="16438"/>
                    <a:pt x="29797" y="16532"/>
                  </a:cubicBezTo>
                  <a:cubicBezTo>
                    <a:pt x="29576" y="16625"/>
                    <a:pt x="29356" y="16713"/>
                    <a:pt x="29135" y="16796"/>
                  </a:cubicBezTo>
                  <a:cubicBezTo>
                    <a:pt x="28678" y="16967"/>
                    <a:pt x="28210" y="17099"/>
                    <a:pt x="27731" y="17193"/>
                  </a:cubicBezTo>
                  <a:cubicBezTo>
                    <a:pt x="27324" y="17267"/>
                    <a:pt x="26913" y="17306"/>
                    <a:pt x="26498" y="17306"/>
                  </a:cubicBezTo>
                  <a:cubicBezTo>
                    <a:pt x="26425" y="17306"/>
                    <a:pt x="26351" y="17305"/>
                    <a:pt x="26277" y="17303"/>
                  </a:cubicBezTo>
                  <a:cubicBezTo>
                    <a:pt x="25759" y="17286"/>
                    <a:pt x="25241" y="17209"/>
                    <a:pt x="24740" y="17071"/>
                  </a:cubicBezTo>
                  <a:cubicBezTo>
                    <a:pt x="24172" y="16917"/>
                    <a:pt x="23621" y="16708"/>
                    <a:pt x="23098" y="16443"/>
                  </a:cubicBezTo>
                  <a:cubicBezTo>
                    <a:pt x="22338" y="16069"/>
                    <a:pt x="21633" y="15601"/>
                    <a:pt x="20999" y="15039"/>
                  </a:cubicBezTo>
                  <a:cubicBezTo>
                    <a:pt x="20438" y="14543"/>
                    <a:pt x="19936" y="13987"/>
                    <a:pt x="19501" y="13381"/>
                  </a:cubicBezTo>
                  <a:cubicBezTo>
                    <a:pt x="19077" y="12797"/>
                    <a:pt x="18697" y="12185"/>
                    <a:pt x="18361" y="11552"/>
                  </a:cubicBezTo>
                  <a:cubicBezTo>
                    <a:pt x="18014" y="10929"/>
                    <a:pt x="17705" y="10296"/>
                    <a:pt x="17397" y="9662"/>
                  </a:cubicBezTo>
                  <a:cubicBezTo>
                    <a:pt x="17088" y="9029"/>
                    <a:pt x="16774" y="8396"/>
                    <a:pt x="16444" y="7784"/>
                  </a:cubicBezTo>
                  <a:cubicBezTo>
                    <a:pt x="16124" y="7189"/>
                    <a:pt x="15766" y="6616"/>
                    <a:pt x="15364" y="6071"/>
                  </a:cubicBezTo>
                  <a:cubicBezTo>
                    <a:pt x="14995" y="5564"/>
                    <a:pt x="14560" y="5101"/>
                    <a:pt x="14070" y="4705"/>
                  </a:cubicBezTo>
                  <a:cubicBezTo>
                    <a:pt x="13607" y="4330"/>
                    <a:pt x="13073" y="4038"/>
                    <a:pt x="12505" y="3857"/>
                  </a:cubicBezTo>
                  <a:cubicBezTo>
                    <a:pt x="12169" y="3746"/>
                    <a:pt x="11817" y="3686"/>
                    <a:pt x="11459" y="3686"/>
                  </a:cubicBezTo>
                  <a:cubicBezTo>
                    <a:pt x="11172" y="3691"/>
                    <a:pt x="10891" y="3741"/>
                    <a:pt x="10621" y="3845"/>
                  </a:cubicBezTo>
                  <a:cubicBezTo>
                    <a:pt x="10373" y="3945"/>
                    <a:pt x="10142" y="4077"/>
                    <a:pt x="9938" y="4242"/>
                  </a:cubicBezTo>
                  <a:cubicBezTo>
                    <a:pt x="9729" y="4407"/>
                    <a:pt x="9542" y="4589"/>
                    <a:pt x="9371" y="4793"/>
                  </a:cubicBezTo>
                  <a:cubicBezTo>
                    <a:pt x="9288" y="4887"/>
                    <a:pt x="9211" y="4986"/>
                    <a:pt x="9134" y="5085"/>
                  </a:cubicBezTo>
                  <a:cubicBezTo>
                    <a:pt x="9057" y="5190"/>
                    <a:pt x="8985" y="5294"/>
                    <a:pt x="8908" y="5393"/>
                  </a:cubicBezTo>
                  <a:cubicBezTo>
                    <a:pt x="8837" y="5498"/>
                    <a:pt x="8765" y="5603"/>
                    <a:pt x="8699" y="5707"/>
                  </a:cubicBezTo>
                  <a:lnTo>
                    <a:pt x="8489" y="6021"/>
                  </a:lnTo>
                  <a:cubicBezTo>
                    <a:pt x="8423" y="6120"/>
                    <a:pt x="8357" y="6231"/>
                    <a:pt x="8291" y="6330"/>
                  </a:cubicBezTo>
                  <a:cubicBezTo>
                    <a:pt x="8225" y="6429"/>
                    <a:pt x="8153" y="6528"/>
                    <a:pt x="8093" y="6622"/>
                  </a:cubicBezTo>
                  <a:cubicBezTo>
                    <a:pt x="8027" y="6715"/>
                    <a:pt x="7955" y="6809"/>
                    <a:pt x="7889" y="6897"/>
                  </a:cubicBezTo>
                  <a:cubicBezTo>
                    <a:pt x="7817" y="6985"/>
                    <a:pt x="7751" y="7073"/>
                    <a:pt x="7680" y="7156"/>
                  </a:cubicBezTo>
                  <a:cubicBezTo>
                    <a:pt x="7542" y="7316"/>
                    <a:pt x="7388" y="7465"/>
                    <a:pt x="7217" y="7591"/>
                  </a:cubicBezTo>
                  <a:cubicBezTo>
                    <a:pt x="7063" y="7712"/>
                    <a:pt x="6886" y="7801"/>
                    <a:pt x="6699" y="7856"/>
                  </a:cubicBezTo>
                  <a:cubicBezTo>
                    <a:pt x="6572" y="7896"/>
                    <a:pt x="6443" y="7914"/>
                    <a:pt x="6312" y="7914"/>
                  </a:cubicBezTo>
                  <a:cubicBezTo>
                    <a:pt x="6245" y="7914"/>
                    <a:pt x="6177" y="7909"/>
                    <a:pt x="6110" y="7900"/>
                  </a:cubicBezTo>
                  <a:cubicBezTo>
                    <a:pt x="5873" y="7867"/>
                    <a:pt x="5642" y="7795"/>
                    <a:pt x="5432" y="7685"/>
                  </a:cubicBezTo>
                  <a:cubicBezTo>
                    <a:pt x="5080" y="7509"/>
                    <a:pt x="4760" y="7266"/>
                    <a:pt x="4490" y="6980"/>
                  </a:cubicBezTo>
                  <a:cubicBezTo>
                    <a:pt x="4209" y="6677"/>
                    <a:pt x="3961" y="6352"/>
                    <a:pt x="3747" y="5994"/>
                  </a:cubicBezTo>
                  <a:cubicBezTo>
                    <a:pt x="3521" y="5625"/>
                    <a:pt x="3311" y="5234"/>
                    <a:pt x="3130" y="4837"/>
                  </a:cubicBezTo>
                  <a:cubicBezTo>
                    <a:pt x="2937" y="4435"/>
                    <a:pt x="2755" y="4022"/>
                    <a:pt x="2579" y="3609"/>
                  </a:cubicBezTo>
                  <a:cubicBezTo>
                    <a:pt x="2397" y="3190"/>
                    <a:pt x="2215" y="2777"/>
                    <a:pt x="2028" y="2380"/>
                  </a:cubicBezTo>
                  <a:cubicBezTo>
                    <a:pt x="1846" y="2000"/>
                    <a:pt x="1648" y="1631"/>
                    <a:pt x="1433" y="1279"/>
                  </a:cubicBezTo>
                  <a:cubicBezTo>
                    <a:pt x="1246" y="970"/>
                    <a:pt x="1020" y="689"/>
                    <a:pt x="761" y="436"/>
                  </a:cubicBezTo>
                  <a:cubicBezTo>
                    <a:pt x="552" y="232"/>
                    <a:pt x="287" y="7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14300" dist="19050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defTabSz="457200"/>
              <a:endParaRPr sz="900" dirty="0">
                <a:solidFill>
                  <a:prstClr val="black"/>
                </a:solidFill>
                <a:latin typeface="Calibri"/>
                <a:cs typeface="Arial"/>
                <a:sym typeface="Arial"/>
              </a:endParaRPr>
            </a:p>
          </p:txBody>
        </p:sp>
      </p:grpSp>
      <p:sp>
        <p:nvSpPr>
          <p:cNvPr id="72" name="ZoneTexte 71">
            <a:extLst>
              <a:ext uri="{FF2B5EF4-FFF2-40B4-BE49-F238E27FC236}">
                <a16:creationId xmlns:a16="http://schemas.microsoft.com/office/drawing/2014/main" id="{B96F9E1A-02F7-D714-004D-BE2BFDE04D90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</a:p>
        </p:txBody>
      </p:sp>
      <p:pic>
        <p:nvPicPr>
          <p:cNvPr id="73" name="Picture 2" descr="Écologie - Icônes écologie et environnement gratuites">
            <a:extLst>
              <a:ext uri="{FF2B5EF4-FFF2-40B4-BE49-F238E27FC236}">
                <a16:creationId xmlns:a16="http://schemas.microsoft.com/office/drawing/2014/main" id="{DE5FD9F2-19B2-76E9-8FDF-193FB327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1442" y="3029800"/>
            <a:ext cx="1245747" cy="124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8B47B9-ADDE-AB54-628E-F6C63C6F1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86" y="2540236"/>
            <a:ext cx="2202460" cy="12388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8B3980C-0E0B-C1E1-A803-245940725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3402" y="2563480"/>
            <a:ext cx="1809588" cy="18063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19E91BC-4702-22AB-8356-EAC377D61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671" y="3015421"/>
            <a:ext cx="1443972" cy="144397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2E1AF82-A047-344A-15F4-E3E2AFB738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269" y="3999616"/>
            <a:ext cx="1882258" cy="193905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3D786D3-B812-EBE3-E1A0-610A75F5CF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49" y="4539318"/>
            <a:ext cx="2719645" cy="1427814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BB11DCAA-074F-E88B-2D9C-6E9B5135F7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065" y="1793117"/>
            <a:ext cx="1043255" cy="122230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36AE913-315C-C372-AC06-85C3E32AD7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25725" y="4234791"/>
            <a:ext cx="1157412" cy="115741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229E64F-6B07-1285-E711-2B20D05BCB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48999" y="5130799"/>
            <a:ext cx="2116995" cy="123877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97627E5-F73C-A883-CF7A-5BD47DEE57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99713" y="4510852"/>
            <a:ext cx="1427814" cy="142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36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90F71-BFF4-EAAC-FEE3-2C609F49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B78FA5B-F52E-F19E-E3DB-D42FB3290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587D92-C736-94AC-0545-6542CC974C63}"/>
              </a:ext>
            </a:extLst>
          </p:cNvPr>
          <p:cNvSpPr/>
          <p:nvPr/>
        </p:nvSpPr>
        <p:spPr>
          <a:xfrm>
            <a:off x="-3666" y="0"/>
            <a:ext cx="12192000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6" name="组合 3">
            <a:extLst>
              <a:ext uri="{FF2B5EF4-FFF2-40B4-BE49-F238E27FC236}">
                <a16:creationId xmlns:a16="http://schemas.microsoft.com/office/drawing/2014/main" id="{8D45C9E3-5B4C-6E6C-39AE-3C44337CEB1A}"/>
              </a:ext>
            </a:extLst>
          </p:cNvPr>
          <p:cNvGrpSpPr/>
          <p:nvPr/>
        </p:nvGrpSpPr>
        <p:grpSpPr>
          <a:xfrm>
            <a:off x="1014966" y="565681"/>
            <a:ext cx="10154736" cy="575025"/>
            <a:chOff x="-1582046" y="24591"/>
            <a:chExt cx="10159731" cy="575308"/>
          </a:xfrm>
        </p:grpSpPr>
        <p:sp>
          <p:nvSpPr>
            <p:cNvPr id="7" name="9">
              <a:extLst>
                <a:ext uri="{FF2B5EF4-FFF2-40B4-BE49-F238E27FC236}">
                  <a16:creationId xmlns:a16="http://schemas.microsoft.com/office/drawing/2014/main" id="{3AD06740-96CF-E61A-CB55-5A521756DFAC}"/>
                </a:ext>
              </a:extLst>
            </p:cNvPr>
            <p:cNvSpPr txBox="1"/>
            <p:nvPr/>
          </p:nvSpPr>
          <p:spPr>
            <a:xfrm>
              <a:off x="-942549" y="24591"/>
              <a:ext cx="9156168" cy="461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0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Architecture BI </a:t>
              </a:r>
            </a:p>
          </p:txBody>
        </p:sp>
        <p:cxnSp>
          <p:nvCxnSpPr>
            <p:cNvPr id="8" name="品 11">
              <a:extLst>
                <a:ext uri="{FF2B5EF4-FFF2-40B4-BE49-F238E27FC236}">
                  <a16:creationId xmlns:a16="http://schemas.microsoft.com/office/drawing/2014/main" id="{971C1654-8D8E-64B5-15AA-C2BF7C02648F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1582046" y="599899"/>
              <a:ext cx="10159731" cy="0"/>
            </a:xfrm>
            <a:prstGeom prst="line">
              <a:avLst/>
            </a:prstGeom>
            <a:noFill/>
            <a:ln w="76200" cap="flat" cmpd="sng" algn="ctr">
              <a:solidFill>
                <a:srgbClr val="EF7B00"/>
              </a:solidFill>
              <a:prstDash val="solid"/>
              <a:miter lim="800000"/>
            </a:ln>
            <a:effectLst/>
          </p:spPr>
        </p:cxn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6CEFD946-5CF4-94F6-453D-2C8441F686B8}"/>
              </a:ext>
            </a:extLst>
          </p:cNvPr>
          <p:cNvSpPr txBox="1"/>
          <p:nvPr/>
        </p:nvSpPr>
        <p:spPr>
          <a:xfrm>
            <a:off x="2505832" y="5631172"/>
            <a:ext cx="78650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buClrTx/>
              <a:buSzTx/>
              <a:buFontTx/>
              <a:buNone/>
              <a:tabLst/>
              <a:defRPr kumimoji="0" sz="4000" kern="1200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algn="ctr" defTabSz="457200"/>
            <a:r>
              <a:rPr lang="fr-FR" sz="2000" dirty="0">
                <a:solidFill>
                  <a:srgbClr val="002060"/>
                </a:solidFill>
              </a:rPr>
              <a:t>Pipeline d’ingestion, traitement, prévision et déploiement de l’application</a:t>
            </a:r>
            <a:endParaRPr lang="fr-FR" sz="2000" dirty="0">
              <a:solidFill>
                <a:srgbClr val="002060"/>
              </a:solidFill>
              <a:sym typeface="Arial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0CD682F-8E07-7948-7E4D-C32C00FF39EA}"/>
              </a:ext>
            </a:extLst>
          </p:cNvPr>
          <p:cNvSpPr/>
          <p:nvPr/>
        </p:nvSpPr>
        <p:spPr>
          <a:xfrm>
            <a:off x="12876947" y="1883914"/>
            <a:ext cx="7692252" cy="1431758"/>
          </a:xfrm>
          <a:prstGeom prst="roundRect">
            <a:avLst>
              <a:gd name="adj" fmla="val 46919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DBBF39F-028E-28CB-0DDA-F30C87D6A5CE}"/>
              </a:ext>
            </a:extLst>
          </p:cNvPr>
          <p:cNvSpPr/>
          <p:nvPr/>
        </p:nvSpPr>
        <p:spPr>
          <a:xfrm>
            <a:off x="13165702" y="5052818"/>
            <a:ext cx="7692252" cy="1431758"/>
          </a:xfrm>
          <a:prstGeom prst="roundRect">
            <a:avLst>
              <a:gd name="adj" fmla="val 46919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27B63AFB-8445-6680-BF70-8CF2FA6D2364}"/>
              </a:ext>
            </a:extLst>
          </p:cNvPr>
          <p:cNvSpPr/>
          <p:nvPr/>
        </p:nvSpPr>
        <p:spPr>
          <a:xfrm>
            <a:off x="14707742" y="3482760"/>
            <a:ext cx="7692252" cy="1431758"/>
          </a:xfrm>
          <a:prstGeom prst="roundRect">
            <a:avLst>
              <a:gd name="adj" fmla="val 46919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57DE38C-E0E9-85BB-E672-5D48138CC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7" b="15167"/>
          <a:stretch/>
        </p:blipFill>
        <p:spPr>
          <a:xfrm>
            <a:off x="1273140" y="1427034"/>
            <a:ext cx="9913683" cy="46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9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AF95C-8A68-E98E-D480-E6616AE6C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C5C0E27-B433-A73D-969C-CA70446BF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A9553E-EF7E-10E0-4A95-C350943C4E12}"/>
              </a:ext>
            </a:extLst>
          </p:cNvPr>
          <p:cNvSpPr/>
          <p:nvPr/>
        </p:nvSpPr>
        <p:spPr>
          <a:xfrm>
            <a:off x="-1587" y="-35650"/>
            <a:ext cx="12192000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2" name="组合 3">
            <a:extLst>
              <a:ext uri="{FF2B5EF4-FFF2-40B4-BE49-F238E27FC236}">
                <a16:creationId xmlns:a16="http://schemas.microsoft.com/office/drawing/2014/main" id="{5E6A602A-86B1-307C-4604-A5B289FDDFFA}"/>
              </a:ext>
            </a:extLst>
          </p:cNvPr>
          <p:cNvGrpSpPr/>
          <p:nvPr/>
        </p:nvGrpSpPr>
        <p:grpSpPr>
          <a:xfrm>
            <a:off x="2464700" y="678936"/>
            <a:ext cx="7421084" cy="582606"/>
            <a:chOff x="-76832" y="24229"/>
            <a:chExt cx="7424735" cy="582892"/>
          </a:xfrm>
        </p:grpSpPr>
        <p:sp>
          <p:nvSpPr>
            <p:cNvPr id="3" name="9">
              <a:extLst>
                <a:ext uri="{FF2B5EF4-FFF2-40B4-BE49-F238E27FC236}">
                  <a16:creationId xmlns:a16="http://schemas.microsoft.com/office/drawing/2014/main" id="{4B76874B-04E9-7EBA-2131-46BC699EE1A6}"/>
                </a:ext>
              </a:extLst>
            </p:cNvPr>
            <p:cNvSpPr txBox="1"/>
            <p:nvPr/>
          </p:nvSpPr>
          <p:spPr>
            <a:xfrm>
              <a:off x="-76832" y="24229"/>
              <a:ext cx="7424735" cy="461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0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Les étapes du processus ETL</a:t>
              </a:r>
            </a:p>
          </p:txBody>
        </p:sp>
        <p:cxnSp>
          <p:nvCxnSpPr>
            <p:cNvPr id="11" name="品 11">
              <a:extLst>
                <a:ext uri="{FF2B5EF4-FFF2-40B4-BE49-F238E27FC236}">
                  <a16:creationId xmlns:a16="http://schemas.microsoft.com/office/drawing/2014/main" id="{B9974C67-5566-7441-65D2-1D19EE16E30B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76832" y="607121"/>
              <a:ext cx="7424735" cy="0"/>
            </a:xfrm>
            <a:prstGeom prst="line">
              <a:avLst/>
            </a:prstGeom>
            <a:noFill/>
            <a:ln w="76200" cap="flat" cmpd="sng" algn="ctr">
              <a:solidFill>
                <a:srgbClr val="F59701"/>
              </a:solidFill>
              <a:prstDash val="solid"/>
              <a:miter lim="800000"/>
            </a:ln>
            <a:effectLst/>
          </p:spPr>
        </p:cxnSp>
      </p:grpSp>
      <p:grpSp>
        <p:nvGrpSpPr>
          <p:cNvPr id="15" name="Google Shape;161;g2a215ac4c55_0_51">
            <a:extLst>
              <a:ext uri="{FF2B5EF4-FFF2-40B4-BE49-F238E27FC236}">
                <a16:creationId xmlns:a16="http://schemas.microsoft.com/office/drawing/2014/main" id="{7810A51C-6C4F-7527-22B6-354D623AD020}"/>
              </a:ext>
            </a:extLst>
          </p:cNvPr>
          <p:cNvGrpSpPr/>
          <p:nvPr/>
        </p:nvGrpSpPr>
        <p:grpSpPr>
          <a:xfrm>
            <a:off x="679109" y="3096340"/>
            <a:ext cx="5201194" cy="465027"/>
            <a:chOff x="0" y="-38100"/>
            <a:chExt cx="1886724" cy="358844"/>
          </a:xfrm>
        </p:grpSpPr>
        <p:sp>
          <p:nvSpPr>
            <p:cNvPr id="18" name="Google Shape;162;g2a215ac4c55_0_51">
              <a:extLst>
                <a:ext uri="{FF2B5EF4-FFF2-40B4-BE49-F238E27FC236}">
                  <a16:creationId xmlns:a16="http://schemas.microsoft.com/office/drawing/2014/main" id="{AC6E53E3-A617-03A8-EA89-1D5F36F2F7F8}"/>
                </a:ext>
              </a:extLst>
            </p:cNvPr>
            <p:cNvSpPr/>
            <p:nvPr/>
          </p:nvSpPr>
          <p:spPr>
            <a:xfrm>
              <a:off x="0" y="0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 extrusionOk="0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 defTabSz="457200">
                <a:lnSpc>
                  <a:spcPct val="139977"/>
                </a:lnSpc>
                <a:buClr>
                  <a:srgbClr val="FFFFFF"/>
                </a:buClr>
                <a:buSzPts val="4500"/>
                <a:defRPr/>
              </a:pPr>
              <a:endParaRPr sz="2250">
                <a:solidFill>
                  <a:srgbClr val="002060"/>
                </a:solidFill>
                <a:latin typeface="Yeseva One"/>
                <a:cs typeface="Arial"/>
                <a:sym typeface="Arial"/>
              </a:endParaRPr>
            </a:p>
          </p:txBody>
        </p:sp>
        <p:sp>
          <p:nvSpPr>
            <p:cNvPr id="19" name="Google Shape;163;g2a215ac4c55_0_51">
              <a:extLst>
                <a:ext uri="{FF2B5EF4-FFF2-40B4-BE49-F238E27FC236}">
                  <a16:creationId xmlns:a16="http://schemas.microsoft.com/office/drawing/2014/main" id="{F02F6D64-F4A2-77F0-0677-36E4B18250FD}"/>
                </a:ext>
              </a:extLst>
            </p:cNvPr>
            <p:cNvSpPr txBox="1"/>
            <p:nvPr/>
          </p:nvSpPr>
          <p:spPr>
            <a:xfrm>
              <a:off x="0" y="-38100"/>
              <a:ext cx="1886700" cy="3588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lnSpc>
                  <a:spcPct val="139977"/>
                </a:lnSpc>
                <a:buClr>
                  <a:srgbClr val="FFFFFF"/>
                </a:buClr>
                <a:buSzPts val="4500"/>
                <a:defRPr sz="4500">
                  <a:solidFill>
                    <a:srgbClr val="002060"/>
                  </a:solidFill>
                  <a:latin typeface="Yeseva One"/>
                  <a:ea typeface="Yeseva One"/>
                  <a:cs typeface="Yeseva One"/>
                </a:defRPr>
              </a:lvl1pPr>
            </a:lstStyle>
            <a:p>
              <a:pPr defTabSz="457200">
                <a:defRPr/>
              </a:pPr>
              <a:endParaRPr sz="2250">
                <a:sym typeface="Calibri"/>
              </a:endParaRPr>
            </a:p>
          </p:txBody>
        </p:sp>
      </p:grpSp>
      <p:sp>
        <p:nvSpPr>
          <p:cNvPr id="20" name="AutoShape 2" descr="Rapport financier images libres de droit, photos de Rapport financier |  Depositphotos">
            <a:extLst>
              <a:ext uri="{FF2B5EF4-FFF2-40B4-BE49-F238E27FC236}">
                <a16:creationId xmlns:a16="http://schemas.microsoft.com/office/drawing/2014/main" id="{D99EF231-B998-AF60-28C5-C06755B851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6098" y="4207175"/>
            <a:ext cx="205765" cy="20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fr-FR" sz="900">
              <a:solidFill>
                <a:prstClr val="black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D5EECFDC-0B5D-40FF-87B4-058A7038FAB2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12</a:t>
            </a:r>
          </a:p>
        </p:txBody>
      </p:sp>
      <p:pic>
        <p:nvPicPr>
          <p:cNvPr id="73" name="Picture 2" descr="Écologie - Icônes écologie et environnement gratuites">
            <a:extLst>
              <a:ext uri="{FF2B5EF4-FFF2-40B4-BE49-F238E27FC236}">
                <a16:creationId xmlns:a16="http://schemas.microsoft.com/office/drawing/2014/main" id="{FBFDB74C-AFAE-B114-E77D-00B5905C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1442" y="3029800"/>
            <a:ext cx="1245747" cy="124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033F781B-048C-A5E9-D1A1-8DF1740D3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555" y="2031540"/>
            <a:ext cx="11509715" cy="40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0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E5EA5-FF66-0E5D-2273-4AF6FBCC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3CBC8C1-B062-EC18-C1C2-EF631DD8E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D2FE29-5D1C-7073-A116-F44024AD9D08}"/>
              </a:ext>
            </a:extLst>
          </p:cNvPr>
          <p:cNvSpPr/>
          <p:nvPr/>
        </p:nvSpPr>
        <p:spPr>
          <a:xfrm>
            <a:off x="11574" y="0"/>
            <a:ext cx="12192000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2" name="组合 3">
            <a:extLst>
              <a:ext uri="{FF2B5EF4-FFF2-40B4-BE49-F238E27FC236}">
                <a16:creationId xmlns:a16="http://schemas.microsoft.com/office/drawing/2014/main" id="{4DDA7843-0FDC-8833-7C3A-459621A9B6B7}"/>
              </a:ext>
            </a:extLst>
          </p:cNvPr>
          <p:cNvGrpSpPr/>
          <p:nvPr/>
        </p:nvGrpSpPr>
        <p:grpSpPr>
          <a:xfrm>
            <a:off x="2464700" y="294724"/>
            <a:ext cx="7421084" cy="627453"/>
            <a:chOff x="-76832" y="-360172"/>
            <a:chExt cx="7424735" cy="627761"/>
          </a:xfrm>
        </p:grpSpPr>
        <p:sp>
          <p:nvSpPr>
            <p:cNvPr id="3" name="9">
              <a:extLst>
                <a:ext uri="{FF2B5EF4-FFF2-40B4-BE49-F238E27FC236}">
                  <a16:creationId xmlns:a16="http://schemas.microsoft.com/office/drawing/2014/main" id="{0E87C737-BDB2-C4EB-5B7B-E64F8713E95D}"/>
                </a:ext>
              </a:extLst>
            </p:cNvPr>
            <p:cNvSpPr txBox="1"/>
            <p:nvPr/>
          </p:nvSpPr>
          <p:spPr>
            <a:xfrm>
              <a:off x="-76832" y="-360172"/>
              <a:ext cx="7424735" cy="461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0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Modèle physique du Data Warehouse</a:t>
              </a:r>
            </a:p>
          </p:txBody>
        </p:sp>
        <p:cxnSp>
          <p:nvCxnSpPr>
            <p:cNvPr id="11" name="品 11">
              <a:extLst>
                <a:ext uri="{FF2B5EF4-FFF2-40B4-BE49-F238E27FC236}">
                  <a16:creationId xmlns:a16="http://schemas.microsoft.com/office/drawing/2014/main" id="{41591E4D-E897-0AEC-A3F1-8839C6C89879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76832" y="267589"/>
              <a:ext cx="7424735" cy="0"/>
            </a:xfrm>
            <a:prstGeom prst="line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grpSp>
        <p:nvGrpSpPr>
          <p:cNvPr id="15" name="Google Shape;161;g2a215ac4c55_0_51">
            <a:extLst>
              <a:ext uri="{FF2B5EF4-FFF2-40B4-BE49-F238E27FC236}">
                <a16:creationId xmlns:a16="http://schemas.microsoft.com/office/drawing/2014/main" id="{330DD27B-100D-1B3E-3138-C1E734A0ADF9}"/>
              </a:ext>
            </a:extLst>
          </p:cNvPr>
          <p:cNvGrpSpPr/>
          <p:nvPr/>
        </p:nvGrpSpPr>
        <p:grpSpPr>
          <a:xfrm>
            <a:off x="679109" y="3096340"/>
            <a:ext cx="5201194" cy="465027"/>
            <a:chOff x="0" y="-38100"/>
            <a:chExt cx="1886724" cy="358844"/>
          </a:xfrm>
        </p:grpSpPr>
        <p:sp>
          <p:nvSpPr>
            <p:cNvPr id="18" name="Google Shape;162;g2a215ac4c55_0_51">
              <a:extLst>
                <a:ext uri="{FF2B5EF4-FFF2-40B4-BE49-F238E27FC236}">
                  <a16:creationId xmlns:a16="http://schemas.microsoft.com/office/drawing/2014/main" id="{8F651E56-6A53-A493-2153-7D82FC4B2975}"/>
                </a:ext>
              </a:extLst>
            </p:cNvPr>
            <p:cNvSpPr/>
            <p:nvPr/>
          </p:nvSpPr>
          <p:spPr>
            <a:xfrm>
              <a:off x="0" y="0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 extrusionOk="0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 defTabSz="457200">
                <a:lnSpc>
                  <a:spcPct val="139977"/>
                </a:lnSpc>
                <a:buClr>
                  <a:srgbClr val="FFFFFF"/>
                </a:buClr>
                <a:buSzPts val="4500"/>
                <a:defRPr/>
              </a:pPr>
              <a:endParaRPr sz="2250">
                <a:solidFill>
                  <a:srgbClr val="002060"/>
                </a:solidFill>
                <a:latin typeface="Yeseva One"/>
                <a:cs typeface="Arial"/>
                <a:sym typeface="Arial"/>
              </a:endParaRPr>
            </a:p>
          </p:txBody>
        </p:sp>
        <p:sp>
          <p:nvSpPr>
            <p:cNvPr id="19" name="Google Shape;163;g2a215ac4c55_0_51">
              <a:extLst>
                <a:ext uri="{FF2B5EF4-FFF2-40B4-BE49-F238E27FC236}">
                  <a16:creationId xmlns:a16="http://schemas.microsoft.com/office/drawing/2014/main" id="{D7B0D1DF-976C-181C-BD0E-F15CE4323F46}"/>
                </a:ext>
              </a:extLst>
            </p:cNvPr>
            <p:cNvSpPr txBox="1"/>
            <p:nvPr/>
          </p:nvSpPr>
          <p:spPr>
            <a:xfrm>
              <a:off x="0" y="-38100"/>
              <a:ext cx="1886700" cy="3588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lnSpc>
                  <a:spcPct val="139977"/>
                </a:lnSpc>
                <a:buClr>
                  <a:srgbClr val="FFFFFF"/>
                </a:buClr>
                <a:buSzPts val="4500"/>
                <a:defRPr sz="4500">
                  <a:solidFill>
                    <a:srgbClr val="002060"/>
                  </a:solidFill>
                  <a:latin typeface="Yeseva One"/>
                  <a:ea typeface="Yeseva One"/>
                  <a:cs typeface="Yeseva One"/>
                </a:defRPr>
              </a:lvl1pPr>
            </a:lstStyle>
            <a:p>
              <a:pPr defTabSz="457200">
                <a:defRPr/>
              </a:pPr>
              <a:endParaRPr sz="2250">
                <a:sym typeface="Calibri"/>
              </a:endParaRPr>
            </a:p>
          </p:txBody>
        </p:sp>
      </p:grpSp>
      <p:sp>
        <p:nvSpPr>
          <p:cNvPr id="20" name="AutoShape 2" descr="Rapport financier images libres de droit, photos de Rapport financier |  Depositphotos">
            <a:extLst>
              <a:ext uri="{FF2B5EF4-FFF2-40B4-BE49-F238E27FC236}">
                <a16:creationId xmlns:a16="http://schemas.microsoft.com/office/drawing/2014/main" id="{9EBC1E02-3151-FF95-C16A-B4D62EE5F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6098" y="4207175"/>
            <a:ext cx="205765" cy="20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fr-FR" sz="900">
              <a:solidFill>
                <a:prstClr val="black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BB887592-2137-D7F9-091F-9616742B1A25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11</a:t>
            </a:r>
          </a:p>
        </p:txBody>
      </p:sp>
      <p:pic>
        <p:nvPicPr>
          <p:cNvPr id="73" name="Picture 2" descr="Écologie - Icônes écologie et environnement gratuites">
            <a:extLst>
              <a:ext uri="{FF2B5EF4-FFF2-40B4-BE49-F238E27FC236}">
                <a16:creationId xmlns:a16="http://schemas.microsoft.com/office/drawing/2014/main" id="{28729C36-308B-D2FD-EF74-877CA7C9A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1442" y="3029800"/>
            <a:ext cx="1245747" cy="124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F572019-1B3B-93BA-AC56-65535855B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57" y="1295946"/>
            <a:ext cx="8598708" cy="518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5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D0C03-8A3F-2A9C-89DC-E7CBBC0D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7D03D174-B45E-E62E-65F7-33BBC6738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3C6636-E442-5555-C878-BFC36691F89B}"/>
              </a:ext>
            </a:extLst>
          </p:cNvPr>
          <p:cNvSpPr/>
          <p:nvPr/>
        </p:nvSpPr>
        <p:spPr>
          <a:xfrm>
            <a:off x="-4468" y="0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12" name="组合 3">
            <a:extLst>
              <a:ext uri="{FF2B5EF4-FFF2-40B4-BE49-F238E27FC236}">
                <a16:creationId xmlns:a16="http://schemas.microsoft.com/office/drawing/2014/main" id="{C824A1B8-44EA-1E0C-B94A-AE11E4376CE0}"/>
              </a:ext>
            </a:extLst>
          </p:cNvPr>
          <p:cNvGrpSpPr/>
          <p:nvPr/>
        </p:nvGrpSpPr>
        <p:grpSpPr>
          <a:xfrm>
            <a:off x="792636" y="362719"/>
            <a:ext cx="10597791" cy="554696"/>
            <a:chOff x="-1855277" y="-171476"/>
            <a:chExt cx="10603005" cy="554968"/>
          </a:xfrm>
        </p:grpSpPr>
        <p:sp>
          <p:nvSpPr>
            <p:cNvPr id="17" name="9">
              <a:extLst>
                <a:ext uri="{FF2B5EF4-FFF2-40B4-BE49-F238E27FC236}">
                  <a16:creationId xmlns:a16="http://schemas.microsoft.com/office/drawing/2014/main" id="{8D19A43E-F9DD-4EEB-4A8E-EA1B975DDAE0}"/>
                </a:ext>
              </a:extLst>
            </p:cNvPr>
            <p:cNvSpPr txBox="1"/>
            <p:nvPr/>
          </p:nvSpPr>
          <p:spPr>
            <a:xfrm>
              <a:off x="-1855277" y="-171476"/>
              <a:ext cx="10603005" cy="4157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27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Génération des données </a:t>
              </a:r>
            </a:p>
          </p:txBody>
        </p:sp>
        <p:cxnSp>
          <p:nvCxnSpPr>
            <p:cNvPr id="18" name="品 11">
              <a:extLst>
                <a:ext uri="{FF2B5EF4-FFF2-40B4-BE49-F238E27FC236}">
                  <a16:creationId xmlns:a16="http://schemas.microsoft.com/office/drawing/2014/main" id="{AE1E1314-D342-4F01-D6B7-069BA5754715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66667" y="383492"/>
              <a:ext cx="7424735" cy="0"/>
            </a:xfrm>
            <a:prstGeom prst="line">
              <a:avLst/>
            </a:prstGeom>
            <a:noFill/>
            <a:ln w="76200" cap="flat" cmpd="sng" algn="ctr">
              <a:solidFill>
                <a:srgbClr val="F59701"/>
              </a:solidFill>
              <a:prstDash val="solid"/>
              <a:miter lim="800000"/>
            </a:ln>
            <a:effectLst/>
          </p:spPr>
        </p:cxn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70137BC1-964D-39D3-7E70-5D486E3CFBF2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AADB665-3905-371C-BB11-2107430650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39450" y="1367613"/>
            <a:ext cx="8704161" cy="49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6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B7AB2-0EBC-EA91-41E7-FE3DFB3DD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F544FB0-28C1-F041-C90F-B82552609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B40F91-A0FB-46A8-0EF3-039686EDA7AB}"/>
              </a:ext>
            </a:extLst>
          </p:cNvPr>
          <p:cNvSpPr/>
          <p:nvPr/>
        </p:nvSpPr>
        <p:spPr>
          <a:xfrm>
            <a:off x="-4468" y="0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15" name="组合 3">
            <a:extLst>
              <a:ext uri="{FF2B5EF4-FFF2-40B4-BE49-F238E27FC236}">
                <a16:creationId xmlns:a16="http://schemas.microsoft.com/office/drawing/2014/main" id="{17318A2C-B8DF-565E-8B97-2D5AC3B4EAB8}"/>
              </a:ext>
            </a:extLst>
          </p:cNvPr>
          <p:cNvGrpSpPr/>
          <p:nvPr/>
        </p:nvGrpSpPr>
        <p:grpSpPr>
          <a:xfrm>
            <a:off x="797104" y="398559"/>
            <a:ext cx="10597791" cy="632669"/>
            <a:chOff x="-1850807" y="-25858"/>
            <a:chExt cx="10603005" cy="632979"/>
          </a:xfrm>
        </p:grpSpPr>
        <p:sp>
          <p:nvSpPr>
            <p:cNvPr id="16" name="9">
              <a:extLst>
                <a:ext uri="{FF2B5EF4-FFF2-40B4-BE49-F238E27FC236}">
                  <a16:creationId xmlns:a16="http://schemas.microsoft.com/office/drawing/2014/main" id="{45D27BF5-23C7-1F93-BFBE-EDADE55AFB09}"/>
                </a:ext>
              </a:extLst>
            </p:cNvPr>
            <p:cNvSpPr txBox="1"/>
            <p:nvPr/>
          </p:nvSpPr>
          <p:spPr>
            <a:xfrm>
              <a:off x="-1850807" y="-25858"/>
              <a:ext cx="10603005" cy="4157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27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Extraction des données</a:t>
              </a:r>
            </a:p>
          </p:txBody>
        </p:sp>
        <p:cxnSp>
          <p:nvCxnSpPr>
            <p:cNvPr id="17" name="品 11">
              <a:extLst>
                <a:ext uri="{FF2B5EF4-FFF2-40B4-BE49-F238E27FC236}">
                  <a16:creationId xmlns:a16="http://schemas.microsoft.com/office/drawing/2014/main" id="{FB9BD6A3-31F6-9DF8-B108-D038BFC5868C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76832" y="607121"/>
              <a:ext cx="7424735" cy="0"/>
            </a:xfrm>
            <a:prstGeom prst="line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5B144D81-5321-F32D-D43B-70F16AA8D3EB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11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C955402-BA4F-78F1-CFA1-5A2D39BCD4E9}"/>
              </a:ext>
            </a:extLst>
          </p:cNvPr>
          <p:cNvGrpSpPr/>
          <p:nvPr/>
        </p:nvGrpSpPr>
        <p:grpSpPr>
          <a:xfrm>
            <a:off x="4610759" y="9152925"/>
            <a:ext cx="2928911" cy="3609533"/>
            <a:chOff x="9218342" y="5351845"/>
            <a:chExt cx="5857821" cy="7219066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65EA044-18EC-24DF-6561-9946C2AF75B3}"/>
                </a:ext>
              </a:extLst>
            </p:cNvPr>
            <p:cNvSpPr/>
            <p:nvPr/>
          </p:nvSpPr>
          <p:spPr bwMode="auto">
            <a:xfrm>
              <a:off x="9218342" y="6509074"/>
              <a:ext cx="5857821" cy="6061837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4 h 856"/>
                <a:gd name="T6" fmla="*/ 12630 w 12630"/>
                <a:gd name="T7" fmla="*/ 763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3 h 856"/>
                <a:gd name="T14" fmla="*/ 0 w 12630"/>
                <a:gd name="T15" fmla="*/ 94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2"/>
                    <a:pt x="12630" y="94"/>
                  </a:cubicBezTo>
                  <a:lnTo>
                    <a:pt x="12630" y="763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3"/>
                  </a:cubicBezTo>
                  <a:lnTo>
                    <a:pt x="0" y="94"/>
                  </a:lnTo>
                  <a:cubicBezTo>
                    <a:pt x="0" y="42"/>
                    <a:pt x="34" y="0"/>
                    <a:pt x="75" y="0"/>
                  </a:cubicBez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333BD9B-C0E6-92FF-C3C9-492ED3BE7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266" y="5351845"/>
              <a:ext cx="3441975" cy="2617305"/>
            </a:xfrm>
            <a:custGeom>
              <a:avLst/>
              <a:gdLst>
                <a:gd name="T0" fmla="*/ 2333 w 2333"/>
                <a:gd name="T1" fmla="*/ 0 h 1775"/>
                <a:gd name="T2" fmla="*/ 2333 w 2333"/>
                <a:gd name="T3" fmla="*/ 1331 h 1775"/>
                <a:gd name="T4" fmla="*/ 1166 w 2333"/>
                <a:gd name="T5" fmla="*/ 1775 h 1775"/>
                <a:gd name="T6" fmla="*/ 0 w 2333"/>
                <a:gd name="T7" fmla="*/ 1331 h 1775"/>
                <a:gd name="T8" fmla="*/ 0 w 2333"/>
                <a:gd name="T9" fmla="*/ 0 h 1775"/>
                <a:gd name="T10" fmla="*/ 1166 w 2333"/>
                <a:gd name="T11" fmla="*/ 444 h 1775"/>
                <a:gd name="T12" fmla="*/ 2333 w 2333"/>
                <a:gd name="T13" fmla="*/ 0 h 1775"/>
                <a:gd name="T14" fmla="*/ 1750 w 2333"/>
                <a:gd name="T15" fmla="*/ 222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3" h="1775">
                  <a:moveTo>
                    <a:pt x="2333" y="0"/>
                  </a:moveTo>
                  <a:lnTo>
                    <a:pt x="2333" y="1331"/>
                  </a:lnTo>
                  <a:lnTo>
                    <a:pt x="1166" y="1775"/>
                  </a:lnTo>
                  <a:lnTo>
                    <a:pt x="0" y="1331"/>
                  </a:lnTo>
                  <a:lnTo>
                    <a:pt x="0" y="0"/>
                  </a:lnTo>
                  <a:lnTo>
                    <a:pt x="1166" y="444"/>
                  </a:lnTo>
                  <a:lnTo>
                    <a:pt x="2333" y="0"/>
                  </a:lnTo>
                  <a:close/>
                  <a:moveTo>
                    <a:pt x="1750" y="222"/>
                  </a:moveTo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0F599DC5-6878-F58A-2583-8265F6279387}"/>
                </a:ext>
              </a:extLst>
            </p:cNvPr>
            <p:cNvSpPr txBox="1"/>
            <p:nvPr/>
          </p:nvSpPr>
          <p:spPr>
            <a:xfrm>
              <a:off x="10936472" y="6121981"/>
              <a:ext cx="2479212" cy="144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16" tIns="22859" rIns="45716" bIns="22859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buClrTx/>
                <a:defRPr sz="4400" b="1" kern="1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defRPr>
              </a:lvl1pPr>
            </a:lstStyle>
            <a:p>
              <a:pPr defTabSz="457200"/>
              <a:r>
                <a:rPr lang="fr-FR" altLang="zh-CN" sz="2200" dirty="0">
                  <a:sym typeface="Arial"/>
                </a:rPr>
                <a:t>Plan social </a:t>
              </a:r>
              <a:endParaRPr lang="en-US" altLang="zh-CN" sz="2200" dirty="0">
                <a:sym typeface="Arial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49BAFDB-CEFC-47DF-2279-821885D4FB79}"/>
              </a:ext>
            </a:extLst>
          </p:cNvPr>
          <p:cNvGrpSpPr/>
          <p:nvPr/>
        </p:nvGrpSpPr>
        <p:grpSpPr>
          <a:xfrm>
            <a:off x="12569646" y="588708"/>
            <a:ext cx="2928910" cy="3685245"/>
            <a:chOff x="17569253" y="5316891"/>
            <a:chExt cx="5857820" cy="7370489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49C57FCA-3E2F-1ADC-CA7D-AB5D8EE34F52}"/>
                </a:ext>
              </a:extLst>
            </p:cNvPr>
            <p:cNvSpPr/>
            <p:nvPr/>
          </p:nvSpPr>
          <p:spPr bwMode="auto">
            <a:xfrm>
              <a:off x="17569253" y="6625543"/>
              <a:ext cx="5857820" cy="6061837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3 h 856"/>
                <a:gd name="T6" fmla="*/ 12630 w 12630"/>
                <a:gd name="T7" fmla="*/ 762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2 h 856"/>
                <a:gd name="T14" fmla="*/ 0 w 12630"/>
                <a:gd name="T15" fmla="*/ 93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2"/>
                    <a:pt x="12630" y="93"/>
                  </a:cubicBezTo>
                  <a:lnTo>
                    <a:pt x="12630" y="762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2"/>
                  </a:cubicBezTo>
                  <a:lnTo>
                    <a:pt x="0" y="93"/>
                  </a:lnTo>
                  <a:cubicBezTo>
                    <a:pt x="0" y="42"/>
                    <a:pt x="34" y="0"/>
                    <a:pt x="75" y="0"/>
                  </a:cubicBez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DD6F391E-6154-FFB7-42DA-349561B544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72769" y="5316891"/>
              <a:ext cx="3441975" cy="2617305"/>
            </a:xfrm>
            <a:custGeom>
              <a:avLst/>
              <a:gdLst>
                <a:gd name="T0" fmla="*/ 2333 w 2333"/>
                <a:gd name="T1" fmla="*/ 0 h 1775"/>
                <a:gd name="T2" fmla="*/ 2333 w 2333"/>
                <a:gd name="T3" fmla="*/ 1331 h 1775"/>
                <a:gd name="T4" fmla="*/ 1166 w 2333"/>
                <a:gd name="T5" fmla="*/ 1775 h 1775"/>
                <a:gd name="T6" fmla="*/ 0 w 2333"/>
                <a:gd name="T7" fmla="*/ 1331 h 1775"/>
                <a:gd name="T8" fmla="*/ 0 w 2333"/>
                <a:gd name="T9" fmla="*/ 0 h 1775"/>
                <a:gd name="T10" fmla="*/ 1166 w 2333"/>
                <a:gd name="T11" fmla="*/ 444 h 1775"/>
                <a:gd name="T12" fmla="*/ 2333 w 2333"/>
                <a:gd name="T13" fmla="*/ 0 h 1775"/>
                <a:gd name="T14" fmla="*/ 1750 w 2333"/>
                <a:gd name="T15" fmla="*/ 222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3" h="1775">
                  <a:moveTo>
                    <a:pt x="2333" y="0"/>
                  </a:moveTo>
                  <a:lnTo>
                    <a:pt x="2333" y="1331"/>
                  </a:lnTo>
                  <a:lnTo>
                    <a:pt x="1166" y="1775"/>
                  </a:lnTo>
                  <a:lnTo>
                    <a:pt x="0" y="1331"/>
                  </a:lnTo>
                  <a:lnTo>
                    <a:pt x="0" y="0"/>
                  </a:lnTo>
                  <a:lnTo>
                    <a:pt x="1166" y="444"/>
                  </a:lnTo>
                  <a:lnTo>
                    <a:pt x="2333" y="0"/>
                  </a:lnTo>
                  <a:close/>
                  <a:moveTo>
                    <a:pt x="1750" y="22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AB83CB83-5B14-30DE-E082-CD34D641FEDD}"/>
                </a:ext>
              </a:extLst>
            </p:cNvPr>
            <p:cNvSpPr txBox="1"/>
            <p:nvPr/>
          </p:nvSpPr>
          <p:spPr>
            <a:xfrm>
              <a:off x="18910815" y="5874645"/>
              <a:ext cx="3165882" cy="144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16" tIns="22859" rIns="45716" bIns="22859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buClrTx/>
                <a:defRPr sz="4400" b="1" kern="1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defRPr>
              </a:lvl1pPr>
            </a:lstStyle>
            <a:p>
              <a:pPr defTabSz="457200"/>
              <a:r>
                <a:rPr lang="fr-FR" altLang="zh-CN" sz="2200" dirty="0">
                  <a:solidFill>
                    <a:srgbClr val="000000"/>
                  </a:solidFill>
                  <a:sym typeface="Arial"/>
                </a:rPr>
                <a:t>Aspect écologique </a:t>
              </a:r>
              <a:endParaRPr lang="en-US" altLang="zh-CN" sz="2200" dirty="0">
                <a:solidFill>
                  <a:srgbClr val="000000"/>
                </a:solidFill>
                <a:sym typeface="Arial"/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3F88828C-EB9D-BB05-3708-3A9940AC5478}"/>
              </a:ext>
            </a:extLst>
          </p:cNvPr>
          <p:cNvGrpSpPr/>
          <p:nvPr/>
        </p:nvGrpSpPr>
        <p:grpSpPr>
          <a:xfrm>
            <a:off x="-3531356" y="1236237"/>
            <a:ext cx="2902446" cy="3530724"/>
            <a:chOff x="955329" y="5375742"/>
            <a:chExt cx="5804891" cy="7061447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DD80810-728E-F7E6-17ED-4594557927B8}"/>
                </a:ext>
              </a:extLst>
            </p:cNvPr>
            <p:cNvSpPr/>
            <p:nvPr/>
          </p:nvSpPr>
          <p:spPr bwMode="auto">
            <a:xfrm>
              <a:off x="955329" y="6375351"/>
              <a:ext cx="5804891" cy="6061838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4 h 856"/>
                <a:gd name="T6" fmla="*/ 12630 w 12630"/>
                <a:gd name="T7" fmla="*/ 763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3 h 856"/>
                <a:gd name="T14" fmla="*/ 0 w 12630"/>
                <a:gd name="T15" fmla="*/ 94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3"/>
                    <a:pt x="12630" y="94"/>
                  </a:cubicBezTo>
                  <a:lnTo>
                    <a:pt x="12630" y="763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3"/>
                  </a:cubicBezTo>
                  <a:lnTo>
                    <a:pt x="0" y="94"/>
                  </a:lnTo>
                  <a:cubicBezTo>
                    <a:pt x="0" y="43"/>
                    <a:pt x="34" y="0"/>
                    <a:pt x="75" y="0"/>
                  </a:cubicBez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50EFBC66-5076-04F7-FD12-B895757DF8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154" y="5375742"/>
              <a:ext cx="3441975" cy="2617305"/>
            </a:xfrm>
            <a:custGeom>
              <a:avLst/>
              <a:gdLst>
                <a:gd name="T0" fmla="*/ 2333 w 2333"/>
                <a:gd name="T1" fmla="*/ 0 h 1775"/>
                <a:gd name="T2" fmla="*/ 2333 w 2333"/>
                <a:gd name="T3" fmla="*/ 1331 h 1775"/>
                <a:gd name="T4" fmla="*/ 1166 w 2333"/>
                <a:gd name="T5" fmla="*/ 1775 h 1775"/>
                <a:gd name="T6" fmla="*/ 0 w 2333"/>
                <a:gd name="T7" fmla="*/ 1331 h 1775"/>
                <a:gd name="T8" fmla="*/ 0 w 2333"/>
                <a:gd name="T9" fmla="*/ 0 h 1775"/>
                <a:gd name="T10" fmla="*/ 1166 w 2333"/>
                <a:gd name="T11" fmla="*/ 444 h 1775"/>
                <a:gd name="T12" fmla="*/ 2333 w 2333"/>
                <a:gd name="T13" fmla="*/ 0 h 1775"/>
                <a:gd name="T14" fmla="*/ 1750 w 2333"/>
                <a:gd name="T15" fmla="*/ 222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3" h="1775">
                  <a:moveTo>
                    <a:pt x="2333" y="0"/>
                  </a:moveTo>
                  <a:lnTo>
                    <a:pt x="2333" y="1331"/>
                  </a:lnTo>
                  <a:lnTo>
                    <a:pt x="1166" y="1775"/>
                  </a:lnTo>
                  <a:lnTo>
                    <a:pt x="0" y="1331"/>
                  </a:lnTo>
                  <a:lnTo>
                    <a:pt x="0" y="0"/>
                  </a:lnTo>
                  <a:lnTo>
                    <a:pt x="1166" y="444"/>
                  </a:lnTo>
                  <a:lnTo>
                    <a:pt x="2333" y="0"/>
                  </a:lnTo>
                  <a:close/>
                  <a:moveTo>
                    <a:pt x="1750" y="222"/>
                  </a:move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631491E8-5B57-2B28-01EA-420185D671F6}"/>
                </a:ext>
              </a:extLst>
            </p:cNvPr>
            <p:cNvSpPr txBox="1"/>
            <p:nvPr/>
          </p:nvSpPr>
          <p:spPr>
            <a:xfrm>
              <a:off x="2188827" y="5981094"/>
              <a:ext cx="3165881" cy="144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16" tIns="22859" rIns="45716" bIns="22859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buClrTx/>
                <a:defRPr sz="5400" b="1" kern="1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defRPr>
              </a:lvl1pPr>
            </a:lstStyle>
            <a:p>
              <a:pPr defTabSz="457200"/>
              <a:r>
                <a:rPr lang="fr-FR" altLang="zh-CN" sz="2200" dirty="0">
                  <a:sym typeface="Arial"/>
                </a:rPr>
                <a:t>Plan économique </a:t>
              </a:r>
              <a:endParaRPr lang="en-US" altLang="zh-CN" sz="2200" dirty="0">
                <a:sym typeface="Arial"/>
              </a:endParaRP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FA9AB40B-9E77-5AC2-3850-DBACC6B83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50230" y="2564862"/>
            <a:ext cx="4671246" cy="330648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0FFFEBD0-143D-FDAE-15BA-97DB09E06D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19" y="1247255"/>
            <a:ext cx="3386559" cy="51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43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2D667-7CBA-A3E3-53E9-AE465716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8402695-132E-1105-3147-37AC094C8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E42E9-36D1-8177-27BA-3469CA8718B7}"/>
              </a:ext>
            </a:extLst>
          </p:cNvPr>
          <p:cNvSpPr/>
          <p:nvPr/>
        </p:nvSpPr>
        <p:spPr>
          <a:xfrm>
            <a:off x="0" y="0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15" name="组合 3">
            <a:extLst>
              <a:ext uri="{FF2B5EF4-FFF2-40B4-BE49-F238E27FC236}">
                <a16:creationId xmlns:a16="http://schemas.microsoft.com/office/drawing/2014/main" id="{D43C72AA-41D1-D7C0-F812-A13BE431382A}"/>
              </a:ext>
            </a:extLst>
          </p:cNvPr>
          <p:cNvGrpSpPr/>
          <p:nvPr/>
        </p:nvGrpSpPr>
        <p:grpSpPr>
          <a:xfrm>
            <a:off x="797104" y="683756"/>
            <a:ext cx="10597791" cy="579459"/>
            <a:chOff x="-1855277" y="27378"/>
            <a:chExt cx="10603005" cy="579743"/>
          </a:xfrm>
        </p:grpSpPr>
        <p:sp>
          <p:nvSpPr>
            <p:cNvPr id="16" name="9">
              <a:extLst>
                <a:ext uri="{FF2B5EF4-FFF2-40B4-BE49-F238E27FC236}">
                  <a16:creationId xmlns:a16="http://schemas.microsoft.com/office/drawing/2014/main" id="{2AAB5401-5E90-2D66-313B-3BD2090EFB0F}"/>
                </a:ext>
              </a:extLst>
            </p:cNvPr>
            <p:cNvSpPr txBox="1"/>
            <p:nvPr/>
          </p:nvSpPr>
          <p:spPr>
            <a:xfrm>
              <a:off x="-1855277" y="27378"/>
              <a:ext cx="10603005" cy="4157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27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Transformation des données</a:t>
              </a:r>
            </a:p>
          </p:txBody>
        </p:sp>
        <p:cxnSp>
          <p:nvCxnSpPr>
            <p:cNvPr id="17" name="品 11">
              <a:extLst>
                <a:ext uri="{FF2B5EF4-FFF2-40B4-BE49-F238E27FC236}">
                  <a16:creationId xmlns:a16="http://schemas.microsoft.com/office/drawing/2014/main" id="{108882D6-50BD-C5A8-5AD7-C57AFD1DAC21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76832" y="607121"/>
              <a:ext cx="7424735" cy="0"/>
            </a:xfrm>
            <a:prstGeom prst="line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CA5EC80B-2443-8FEF-C137-2A72B87231B7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11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D76B49B-87E9-DFC4-3D93-B5D89340C172}"/>
              </a:ext>
            </a:extLst>
          </p:cNvPr>
          <p:cNvGrpSpPr/>
          <p:nvPr/>
        </p:nvGrpSpPr>
        <p:grpSpPr>
          <a:xfrm>
            <a:off x="4610759" y="9152925"/>
            <a:ext cx="2928911" cy="3609533"/>
            <a:chOff x="9218342" y="5351845"/>
            <a:chExt cx="5857821" cy="7219066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0B83DD8-F985-6410-D728-1C0F002BA738}"/>
                </a:ext>
              </a:extLst>
            </p:cNvPr>
            <p:cNvSpPr/>
            <p:nvPr/>
          </p:nvSpPr>
          <p:spPr bwMode="auto">
            <a:xfrm>
              <a:off x="9218342" y="6509074"/>
              <a:ext cx="5857821" cy="6061837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4 h 856"/>
                <a:gd name="T6" fmla="*/ 12630 w 12630"/>
                <a:gd name="T7" fmla="*/ 763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3 h 856"/>
                <a:gd name="T14" fmla="*/ 0 w 12630"/>
                <a:gd name="T15" fmla="*/ 94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2"/>
                    <a:pt x="12630" y="94"/>
                  </a:cubicBezTo>
                  <a:lnTo>
                    <a:pt x="12630" y="763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3"/>
                  </a:cubicBezTo>
                  <a:lnTo>
                    <a:pt x="0" y="94"/>
                  </a:lnTo>
                  <a:cubicBezTo>
                    <a:pt x="0" y="42"/>
                    <a:pt x="34" y="0"/>
                    <a:pt x="75" y="0"/>
                  </a:cubicBez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88EAB81-4CD8-752E-D263-8CF6F7978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266" y="5351845"/>
              <a:ext cx="3441975" cy="2617305"/>
            </a:xfrm>
            <a:custGeom>
              <a:avLst/>
              <a:gdLst>
                <a:gd name="T0" fmla="*/ 2333 w 2333"/>
                <a:gd name="T1" fmla="*/ 0 h 1775"/>
                <a:gd name="T2" fmla="*/ 2333 w 2333"/>
                <a:gd name="T3" fmla="*/ 1331 h 1775"/>
                <a:gd name="T4" fmla="*/ 1166 w 2333"/>
                <a:gd name="T5" fmla="*/ 1775 h 1775"/>
                <a:gd name="T6" fmla="*/ 0 w 2333"/>
                <a:gd name="T7" fmla="*/ 1331 h 1775"/>
                <a:gd name="T8" fmla="*/ 0 w 2333"/>
                <a:gd name="T9" fmla="*/ 0 h 1775"/>
                <a:gd name="T10" fmla="*/ 1166 w 2333"/>
                <a:gd name="T11" fmla="*/ 444 h 1775"/>
                <a:gd name="T12" fmla="*/ 2333 w 2333"/>
                <a:gd name="T13" fmla="*/ 0 h 1775"/>
                <a:gd name="T14" fmla="*/ 1750 w 2333"/>
                <a:gd name="T15" fmla="*/ 222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3" h="1775">
                  <a:moveTo>
                    <a:pt x="2333" y="0"/>
                  </a:moveTo>
                  <a:lnTo>
                    <a:pt x="2333" y="1331"/>
                  </a:lnTo>
                  <a:lnTo>
                    <a:pt x="1166" y="1775"/>
                  </a:lnTo>
                  <a:lnTo>
                    <a:pt x="0" y="1331"/>
                  </a:lnTo>
                  <a:lnTo>
                    <a:pt x="0" y="0"/>
                  </a:lnTo>
                  <a:lnTo>
                    <a:pt x="1166" y="444"/>
                  </a:lnTo>
                  <a:lnTo>
                    <a:pt x="2333" y="0"/>
                  </a:lnTo>
                  <a:close/>
                  <a:moveTo>
                    <a:pt x="1750" y="222"/>
                  </a:moveTo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01A27CBD-2B08-C6C9-BB57-F02C1A978AF1}"/>
                </a:ext>
              </a:extLst>
            </p:cNvPr>
            <p:cNvSpPr txBox="1"/>
            <p:nvPr/>
          </p:nvSpPr>
          <p:spPr>
            <a:xfrm>
              <a:off x="10936472" y="6121981"/>
              <a:ext cx="2479212" cy="144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16" tIns="22859" rIns="45716" bIns="22859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buClrTx/>
                <a:defRPr sz="4400" b="1" kern="1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defRPr>
              </a:lvl1pPr>
            </a:lstStyle>
            <a:p>
              <a:pPr defTabSz="457200"/>
              <a:r>
                <a:rPr lang="fr-FR" altLang="zh-CN" sz="2200" dirty="0">
                  <a:sym typeface="Arial"/>
                </a:rPr>
                <a:t>Plan social </a:t>
              </a:r>
              <a:endParaRPr lang="en-US" altLang="zh-CN" sz="2200" dirty="0">
                <a:sym typeface="Arial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2CDBEA9-7067-4B8D-C3E4-5AA1C04B4D2E}"/>
              </a:ext>
            </a:extLst>
          </p:cNvPr>
          <p:cNvGrpSpPr/>
          <p:nvPr/>
        </p:nvGrpSpPr>
        <p:grpSpPr>
          <a:xfrm>
            <a:off x="12569646" y="588708"/>
            <a:ext cx="2928910" cy="3685245"/>
            <a:chOff x="17569253" y="5316891"/>
            <a:chExt cx="5857820" cy="7370489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D941D9E-60B3-2A3B-B910-460E12B83A23}"/>
                </a:ext>
              </a:extLst>
            </p:cNvPr>
            <p:cNvSpPr/>
            <p:nvPr/>
          </p:nvSpPr>
          <p:spPr bwMode="auto">
            <a:xfrm>
              <a:off x="17569253" y="6625543"/>
              <a:ext cx="5857820" cy="6061837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3 h 856"/>
                <a:gd name="T6" fmla="*/ 12630 w 12630"/>
                <a:gd name="T7" fmla="*/ 762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2 h 856"/>
                <a:gd name="T14" fmla="*/ 0 w 12630"/>
                <a:gd name="T15" fmla="*/ 93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2"/>
                    <a:pt x="12630" y="93"/>
                  </a:cubicBezTo>
                  <a:lnTo>
                    <a:pt x="12630" y="762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2"/>
                  </a:cubicBezTo>
                  <a:lnTo>
                    <a:pt x="0" y="93"/>
                  </a:lnTo>
                  <a:cubicBezTo>
                    <a:pt x="0" y="42"/>
                    <a:pt x="34" y="0"/>
                    <a:pt x="75" y="0"/>
                  </a:cubicBez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93B520A8-E8FF-EBA9-B3E9-008F7FE261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72769" y="5316891"/>
              <a:ext cx="3441975" cy="2617305"/>
            </a:xfrm>
            <a:custGeom>
              <a:avLst/>
              <a:gdLst>
                <a:gd name="T0" fmla="*/ 2333 w 2333"/>
                <a:gd name="T1" fmla="*/ 0 h 1775"/>
                <a:gd name="T2" fmla="*/ 2333 w 2333"/>
                <a:gd name="T3" fmla="*/ 1331 h 1775"/>
                <a:gd name="T4" fmla="*/ 1166 w 2333"/>
                <a:gd name="T5" fmla="*/ 1775 h 1775"/>
                <a:gd name="T6" fmla="*/ 0 w 2333"/>
                <a:gd name="T7" fmla="*/ 1331 h 1775"/>
                <a:gd name="T8" fmla="*/ 0 w 2333"/>
                <a:gd name="T9" fmla="*/ 0 h 1775"/>
                <a:gd name="T10" fmla="*/ 1166 w 2333"/>
                <a:gd name="T11" fmla="*/ 444 h 1775"/>
                <a:gd name="T12" fmla="*/ 2333 w 2333"/>
                <a:gd name="T13" fmla="*/ 0 h 1775"/>
                <a:gd name="T14" fmla="*/ 1750 w 2333"/>
                <a:gd name="T15" fmla="*/ 222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3" h="1775">
                  <a:moveTo>
                    <a:pt x="2333" y="0"/>
                  </a:moveTo>
                  <a:lnTo>
                    <a:pt x="2333" y="1331"/>
                  </a:lnTo>
                  <a:lnTo>
                    <a:pt x="1166" y="1775"/>
                  </a:lnTo>
                  <a:lnTo>
                    <a:pt x="0" y="1331"/>
                  </a:lnTo>
                  <a:lnTo>
                    <a:pt x="0" y="0"/>
                  </a:lnTo>
                  <a:lnTo>
                    <a:pt x="1166" y="444"/>
                  </a:lnTo>
                  <a:lnTo>
                    <a:pt x="2333" y="0"/>
                  </a:lnTo>
                  <a:close/>
                  <a:moveTo>
                    <a:pt x="1750" y="22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E72301C5-0B2D-8F0B-491A-6FF6589CCF21}"/>
                </a:ext>
              </a:extLst>
            </p:cNvPr>
            <p:cNvSpPr txBox="1"/>
            <p:nvPr/>
          </p:nvSpPr>
          <p:spPr>
            <a:xfrm>
              <a:off x="18910815" y="5874645"/>
              <a:ext cx="3165882" cy="144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16" tIns="22859" rIns="45716" bIns="22859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buClrTx/>
                <a:defRPr sz="4400" b="1" kern="1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defRPr>
              </a:lvl1pPr>
            </a:lstStyle>
            <a:p>
              <a:pPr defTabSz="457200"/>
              <a:r>
                <a:rPr lang="fr-FR" altLang="zh-CN" sz="2200" dirty="0">
                  <a:solidFill>
                    <a:srgbClr val="000000"/>
                  </a:solidFill>
                  <a:sym typeface="Arial"/>
                </a:rPr>
                <a:t>Aspect écologique </a:t>
              </a:r>
              <a:endParaRPr lang="en-US" altLang="zh-CN" sz="2200" dirty="0">
                <a:solidFill>
                  <a:srgbClr val="000000"/>
                </a:solidFill>
                <a:sym typeface="Arial"/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3A3D84E-4586-58A2-6606-C64D66397F1D}"/>
              </a:ext>
            </a:extLst>
          </p:cNvPr>
          <p:cNvGrpSpPr/>
          <p:nvPr/>
        </p:nvGrpSpPr>
        <p:grpSpPr>
          <a:xfrm>
            <a:off x="-3531356" y="1236237"/>
            <a:ext cx="2902446" cy="3530724"/>
            <a:chOff x="955329" y="5375742"/>
            <a:chExt cx="5804891" cy="7061447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7FF6D6E-474E-9153-9E0F-DF923DFC3140}"/>
                </a:ext>
              </a:extLst>
            </p:cNvPr>
            <p:cNvSpPr/>
            <p:nvPr/>
          </p:nvSpPr>
          <p:spPr bwMode="auto">
            <a:xfrm>
              <a:off x="955329" y="6375351"/>
              <a:ext cx="5804891" cy="6061838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4 h 856"/>
                <a:gd name="T6" fmla="*/ 12630 w 12630"/>
                <a:gd name="T7" fmla="*/ 763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3 h 856"/>
                <a:gd name="T14" fmla="*/ 0 w 12630"/>
                <a:gd name="T15" fmla="*/ 94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3"/>
                    <a:pt x="12630" y="94"/>
                  </a:cubicBezTo>
                  <a:lnTo>
                    <a:pt x="12630" y="763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3"/>
                  </a:cubicBezTo>
                  <a:lnTo>
                    <a:pt x="0" y="94"/>
                  </a:lnTo>
                  <a:cubicBezTo>
                    <a:pt x="0" y="43"/>
                    <a:pt x="34" y="0"/>
                    <a:pt x="75" y="0"/>
                  </a:cubicBez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CC5A814B-710E-8FF0-2436-E88712C68B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154" y="5375742"/>
              <a:ext cx="3441975" cy="2617305"/>
            </a:xfrm>
            <a:custGeom>
              <a:avLst/>
              <a:gdLst>
                <a:gd name="T0" fmla="*/ 2333 w 2333"/>
                <a:gd name="T1" fmla="*/ 0 h 1775"/>
                <a:gd name="T2" fmla="*/ 2333 w 2333"/>
                <a:gd name="T3" fmla="*/ 1331 h 1775"/>
                <a:gd name="T4" fmla="*/ 1166 w 2333"/>
                <a:gd name="T5" fmla="*/ 1775 h 1775"/>
                <a:gd name="T6" fmla="*/ 0 w 2333"/>
                <a:gd name="T7" fmla="*/ 1331 h 1775"/>
                <a:gd name="T8" fmla="*/ 0 w 2333"/>
                <a:gd name="T9" fmla="*/ 0 h 1775"/>
                <a:gd name="T10" fmla="*/ 1166 w 2333"/>
                <a:gd name="T11" fmla="*/ 444 h 1775"/>
                <a:gd name="T12" fmla="*/ 2333 w 2333"/>
                <a:gd name="T13" fmla="*/ 0 h 1775"/>
                <a:gd name="T14" fmla="*/ 1750 w 2333"/>
                <a:gd name="T15" fmla="*/ 222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3" h="1775">
                  <a:moveTo>
                    <a:pt x="2333" y="0"/>
                  </a:moveTo>
                  <a:lnTo>
                    <a:pt x="2333" y="1331"/>
                  </a:lnTo>
                  <a:lnTo>
                    <a:pt x="1166" y="1775"/>
                  </a:lnTo>
                  <a:lnTo>
                    <a:pt x="0" y="1331"/>
                  </a:lnTo>
                  <a:lnTo>
                    <a:pt x="0" y="0"/>
                  </a:lnTo>
                  <a:lnTo>
                    <a:pt x="1166" y="444"/>
                  </a:lnTo>
                  <a:lnTo>
                    <a:pt x="2333" y="0"/>
                  </a:lnTo>
                  <a:close/>
                  <a:moveTo>
                    <a:pt x="1750" y="222"/>
                  </a:move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AB4CD875-205F-7CF7-DA2A-2DF2B3F04694}"/>
                </a:ext>
              </a:extLst>
            </p:cNvPr>
            <p:cNvSpPr txBox="1"/>
            <p:nvPr/>
          </p:nvSpPr>
          <p:spPr>
            <a:xfrm>
              <a:off x="2188827" y="5981094"/>
              <a:ext cx="3165881" cy="144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16" tIns="22859" rIns="45716" bIns="22859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buClrTx/>
                <a:defRPr sz="5400" b="1" kern="1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defRPr>
              </a:lvl1pPr>
            </a:lstStyle>
            <a:p>
              <a:pPr defTabSz="457200"/>
              <a:r>
                <a:rPr lang="fr-FR" altLang="zh-CN" sz="2200" dirty="0">
                  <a:sym typeface="Arial"/>
                </a:rPr>
                <a:t>Plan économique </a:t>
              </a:r>
              <a:endParaRPr lang="en-US" altLang="zh-CN" sz="2200" dirty="0">
                <a:sym typeface="Arial"/>
              </a:endParaRP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7B0D96AA-090B-3F2F-FCBF-B69DD1D3D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62201" y="2361180"/>
            <a:ext cx="4671246" cy="330648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58EA694-6C6F-366E-2AA7-714D6FA945C1}"/>
              </a:ext>
            </a:extLst>
          </p:cNvPr>
          <p:cNvSpPr/>
          <p:nvPr/>
        </p:nvSpPr>
        <p:spPr>
          <a:xfrm>
            <a:off x="13770406" y="2700875"/>
            <a:ext cx="6581664" cy="2468469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614FC9-B3C5-0C55-2897-918334B15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86" y="1590858"/>
            <a:ext cx="9123194" cy="48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358EF-CD47-ACA7-F0F4-8A8C91D8D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C6895E3-11D3-4C4F-9A49-B0131742A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356768-B32F-489C-F271-EA7E5B396ADC}"/>
              </a:ext>
            </a:extLst>
          </p:cNvPr>
          <p:cNvSpPr/>
          <p:nvPr/>
        </p:nvSpPr>
        <p:spPr>
          <a:xfrm>
            <a:off x="0" y="0"/>
            <a:ext cx="12203574" cy="6893649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E081771-5AC1-80E6-51EE-C945D25B7A81}"/>
              </a:ext>
            </a:extLst>
          </p:cNvPr>
          <p:cNvSpPr/>
          <p:nvPr/>
        </p:nvSpPr>
        <p:spPr>
          <a:xfrm rot="2761998">
            <a:off x="11298868" y="1786511"/>
            <a:ext cx="2682393" cy="2682393"/>
          </a:xfrm>
          <a:prstGeom prst="roundRect">
            <a:avLst>
              <a:gd name="adj" fmla="val 6946"/>
            </a:avLst>
          </a:prstGeom>
          <a:solidFill>
            <a:srgbClr val="FFA10B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AC7177F-5586-4837-811D-46A724A6680B}"/>
              </a:ext>
            </a:extLst>
          </p:cNvPr>
          <p:cNvSpPr/>
          <p:nvPr/>
        </p:nvSpPr>
        <p:spPr>
          <a:xfrm rot="2761998">
            <a:off x="-1815277" y="2074050"/>
            <a:ext cx="2682393" cy="2682393"/>
          </a:xfrm>
          <a:prstGeom prst="roundRect">
            <a:avLst>
              <a:gd name="adj" fmla="val 6946"/>
            </a:avLst>
          </a:prstGeom>
          <a:solidFill>
            <a:srgbClr val="FFA10B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E98BCFF-34F7-D071-7536-3E655F31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8919314">
            <a:off x="663051" y="1971678"/>
            <a:ext cx="2812971" cy="2664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89262C1-37DC-53F1-D173-C5B6671FE719}"/>
              </a:ext>
            </a:extLst>
          </p:cNvPr>
          <p:cNvCxnSpPr>
            <a:cxnSpLocks/>
          </p:cNvCxnSpPr>
          <p:nvPr/>
        </p:nvCxnSpPr>
        <p:spPr>
          <a:xfrm>
            <a:off x="4750095" y="3429000"/>
            <a:ext cx="5821680" cy="0"/>
          </a:xfrm>
          <a:prstGeom prst="line">
            <a:avLst/>
          </a:prstGeom>
          <a:ln w="57150">
            <a:solidFill>
              <a:srgbClr val="00447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Google Shape;106;p1">
            <a:extLst>
              <a:ext uri="{FF2B5EF4-FFF2-40B4-BE49-F238E27FC236}">
                <a16:creationId xmlns:a16="http://schemas.microsoft.com/office/drawing/2014/main" id="{222C4CC7-4E35-AC06-1F9E-78E855C4D0B6}"/>
              </a:ext>
            </a:extLst>
          </p:cNvPr>
          <p:cNvSpPr txBox="1"/>
          <p:nvPr/>
        </p:nvSpPr>
        <p:spPr>
          <a:xfrm>
            <a:off x="4877548" y="6520249"/>
            <a:ext cx="335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fontAlgn="ctr">
              <a:defRPr sz="3200" b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defTabSz="457200">
              <a:defRPr/>
            </a:pPr>
            <a:r>
              <a:rPr lang="fr-FR" sz="1800" kern="0" dirty="0">
                <a:solidFill>
                  <a:srgbClr val="004475"/>
                </a:solidFill>
                <a:sym typeface="Arial"/>
              </a:rPr>
              <a:t>Année universitaire  </a:t>
            </a:r>
            <a:r>
              <a:rPr lang="en-US" sz="1800" kern="0" dirty="0">
                <a:solidFill>
                  <a:srgbClr val="004475"/>
                </a:solidFill>
                <a:sym typeface="Playfair Display"/>
              </a:rPr>
              <a:t>2024-2025</a:t>
            </a:r>
            <a:endParaRPr sz="1800" kern="0" dirty="0">
              <a:solidFill>
                <a:srgbClr val="004475"/>
              </a:solidFill>
              <a:sym typeface="Playfair Display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46540C-75AF-5865-04C1-E142FF4747EC}"/>
              </a:ext>
            </a:extLst>
          </p:cNvPr>
          <p:cNvSpPr txBox="1"/>
          <p:nvPr/>
        </p:nvSpPr>
        <p:spPr>
          <a:xfrm>
            <a:off x="2558736" y="2286997"/>
            <a:ext cx="9688467" cy="158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9600" b="1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rcellus"/>
                <a:ea typeface="Marcellus"/>
                <a:cs typeface="Marcellus"/>
              </a:defRPr>
            </a:lvl1pPr>
          </a:lstStyle>
          <a:p>
            <a:pPr defTabSz="457200">
              <a:buClr>
                <a:srgbClr val="000000"/>
              </a:buClr>
            </a:pPr>
            <a:r>
              <a:rPr lang="fr-FR" sz="3600" kern="0" dirty="0">
                <a:solidFill>
                  <a:srgbClr val="0044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Développement des</a:t>
            </a:r>
          </a:p>
          <a:p>
            <a:pPr defTabSz="457200">
              <a:buClr>
                <a:srgbClr val="000000"/>
              </a:buClr>
            </a:pPr>
            <a:r>
              <a:rPr lang="fr-FR" sz="3600" kern="0" dirty="0">
                <a:solidFill>
                  <a:srgbClr val="F5970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Tableaux de bords interactifs </a:t>
            </a:r>
          </a:p>
          <a:p>
            <a:pPr defTabSz="457200">
              <a:buClr>
                <a:srgbClr val="000000"/>
              </a:buClr>
            </a:pPr>
            <a:r>
              <a:rPr lang="fr-FR" sz="2800" kern="0" dirty="0">
                <a:solidFill>
                  <a:srgbClr val="00447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pour l’optimisation de l’activité de recouvrement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734DF2-0C75-7B0F-BEDA-02F3538BE370}"/>
              </a:ext>
            </a:extLst>
          </p:cNvPr>
          <p:cNvSpPr txBox="1"/>
          <p:nvPr/>
        </p:nvSpPr>
        <p:spPr>
          <a:xfrm>
            <a:off x="2289415" y="101048"/>
            <a:ext cx="85295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>
                <a:srgbClr val="000000"/>
              </a:buClr>
            </a:pPr>
            <a:r>
              <a:rPr lang="fr-FR" sz="2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Projet de fin d’études</a:t>
            </a:r>
            <a:r>
              <a:rPr lang="fr-FR" sz="2400" b="1" kern="0" dirty="0">
                <a:solidFill>
                  <a:prstClr val="black"/>
                </a:solidFill>
                <a:latin typeface="Calibri"/>
                <a:cs typeface="Arial"/>
                <a:sym typeface="Arial"/>
              </a:rPr>
              <a:t>        </a:t>
            </a:r>
          </a:p>
          <a:p>
            <a:pPr algn="ctr" defTabSz="457200">
              <a:buClr>
                <a:srgbClr val="000000"/>
              </a:buClr>
            </a:pPr>
            <a:r>
              <a:rPr lang="fr-FR" sz="1600" b="1" kern="0" dirty="0">
                <a:solidFill>
                  <a:srgbClr val="00447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En vue de l’obtention du diplôme national de  Licence en informatique de gestion </a:t>
            </a:r>
          </a:p>
          <a:p>
            <a:pPr algn="ctr" defTabSz="457200">
              <a:buClr>
                <a:srgbClr val="000000"/>
              </a:buClr>
            </a:pPr>
            <a:r>
              <a:rPr lang="fr-FR" sz="1600" b="1" kern="0" dirty="0">
                <a:solidFill>
                  <a:srgbClr val="F597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Spécialité : Business intelligence</a:t>
            </a:r>
          </a:p>
          <a:p>
            <a:pPr algn="ctr" defTabSz="457200">
              <a:buClr>
                <a:srgbClr val="000000"/>
              </a:buClr>
            </a:pPr>
            <a:endParaRPr lang="fr-FR" sz="1400" kern="0" dirty="0">
              <a:solidFill>
                <a:prstClr val="black"/>
              </a:solidFill>
              <a:latin typeface="Calibri"/>
              <a:cs typeface="Arial"/>
              <a:sym typeface="Arial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9FFC9C8-B6E4-A6D3-77E7-7EA04E077107}"/>
              </a:ext>
            </a:extLst>
          </p:cNvPr>
          <p:cNvGrpSpPr/>
          <p:nvPr/>
        </p:nvGrpSpPr>
        <p:grpSpPr>
          <a:xfrm>
            <a:off x="3711641" y="4782493"/>
            <a:ext cx="7335685" cy="831390"/>
            <a:chOff x="2871015" y="8182834"/>
            <a:chExt cx="14671370" cy="1662778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66E9D41-154D-442D-63F7-81A8A5860D4B}"/>
                </a:ext>
              </a:extLst>
            </p:cNvPr>
            <p:cNvSpPr txBox="1"/>
            <p:nvPr/>
          </p:nvSpPr>
          <p:spPr>
            <a:xfrm>
              <a:off x="13232989" y="9045393"/>
              <a:ext cx="4309396" cy="800219"/>
            </a:xfrm>
            <a:prstGeom prst="rect">
              <a:avLst/>
            </a:prstGeom>
            <a:solidFill>
              <a:sysClr val="window" lastClr="FFFFFF">
                <a:alpha val="59000"/>
              </a:sys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 fontAlgn="ctr">
                <a:defRPr sz="3200" b="1">
                  <a:solidFill>
                    <a:srgbClr val="312E5C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defTabSz="457200">
                <a:defRPr/>
              </a:pPr>
              <a:r>
                <a:rPr lang="fr-FR" sz="2000" kern="0" dirty="0">
                  <a:solidFill>
                    <a:srgbClr val="004475"/>
                  </a:solidFill>
                  <a:sym typeface="Arial"/>
                </a:rPr>
                <a:t>Dr. </a:t>
              </a:r>
              <a:r>
                <a:rPr lang="fr-FR" sz="2000" kern="0" dirty="0" err="1">
                  <a:solidFill>
                    <a:srgbClr val="004475"/>
                  </a:solidFill>
                  <a:sym typeface="Arial"/>
                </a:rPr>
                <a:t>Siwar</a:t>
              </a:r>
              <a:r>
                <a:rPr lang="fr-FR" sz="2000" kern="0" dirty="0">
                  <a:solidFill>
                    <a:srgbClr val="004475"/>
                  </a:solidFill>
                  <a:sym typeface="Arial"/>
                </a:rPr>
                <a:t> </a:t>
              </a:r>
              <a:r>
                <a:rPr lang="fr-FR" sz="2000" kern="0" dirty="0" err="1">
                  <a:solidFill>
                    <a:srgbClr val="004475"/>
                  </a:solidFill>
                  <a:sym typeface="Arial"/>
                </a:rPr>
                <a:t>Gorrab</a:t>
              </a:r>
              <a:endParaRPr lang="fr-FR" sz="2000" kern="0" dirty="0">
                <a:solidFill>
                  <a:srgbClr val="004475"/>
                </a:solidFill>
                <a:sym typeface="Arial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7ADE01F4-C2C1-143A-BF33-F7436934F987}"/>
                </a:ext>
              </a:extLst>
            </p:cNvPr>
            <p:cNvSpPr txBox="1"/>
            <p:nvPr/>
          </p:nvSpPr>
          <p:spPr>
            <a:xfrm>
              <a:off x="2871015" y="8182834"/>
              <a:ext cx="607382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fontAlgn="ctr">
                <a:defRPr sz="3200" b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defTabSz="457200">
                <a:defRPr/>
              </a:pPr>
              <a:r>
                <a:rPr lang="fr-FR" sz="2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/>
                </a:rPr>
                <a:t>Encadrant professionnel: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C579BE0-2DBB-27B8-7809-B340FF0404FF}"/>
              </a:ext>
            </a:extLst>
          </p:cNvPr>
          <p:cNvGrpSpPr/>
          <p:nvPr/>
        </p:nvGrpSpPr>
        <p:grpSpPr>
          <a:xfrm>
            <a:off x="5574857" y="3872026"/>
            <a:ext cx="4067681" cy="816213"/>
            <a:chOff x="4811259" y="6572846"/>
            <a:chExt cx="7522625" cy="1440040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090377C-37C4-A275-0C21-0FFA6582F7D4}"/>
                </a:ext>
              </a:extLst>
            </p:cNvPr>
            <p:cNvSpPr txBox="1"/>
            <p:nvPr/>
          </p:nvSpPr>
          <p:spPr>
            <a:xfrm>
              <a:off x="5734297" y="6572846"/>
              <a:ext cx="5869761" cy="1415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fontAlgn="ctr">
                <a:defRPr sz="3200" b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defTabSz="457200">
                <a:defRPr/>
              </a:pPr>
              <a:r>
                <a:rPr lang="fr-FR" sz="2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/>
                </a:rPr>
                <a:t>Présenté et soutenu  par :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EBA1AFF-F276-D767-362A-D407ABC30CB1}"/>
                </a:ext>
              </a:extLst>
            </p:cNvPr>
            <p:cNvSpPr txBox="1"/>
            <p:nvPr/>
          </p:nvSpPr>
          <p:spPr>
            <a:xfrm>
              <a:off x="4811259" y="7306974"/>
              <a:ext cx="7522625" cy="705912"/>
            </a:xfrm>
            <a:prstGeom prst="rect">
              <a:avLst/>
            </a:prstGeom>
            <a:solidFill>
              <a:sysClr val="window" lastClr="FFFFFF">
                <a:alpha val="59000"/>
              </a:sysClr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algn="ctr" fontAlgn="ctr">
                <a:defRPr sz="3200" b="1">
                  <a:solidFill>
                    <a:srgbClr val="312E5C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defTabSz="457200">
                <a:defRPr/>
              </a:pPr>
              <a:r>
                <a:rPr lang="fr-FR" sz="2000" kern="0" dirty="0">
                  <a:solidFill>
                    <a:srgbClr val="004475"/>
                  </a:solidFill>
                  <a:sym typeface="Arial"/>
                </a:rPr>
                <a:t>Khadija </a:t>
              </a:r>
              <a:r>
                <a:rPr lang="fr-FR" sz="2000" kern="0" dirty="0" err="1">
                  <a:solidFill>
                    <a:srgbClr val="004475"/>
                  </a:solidFill>
                  <a:sym typeface="Arial"/>
                </a:rPr>
                <a:t>Guerfali</a:t>
              </a:r>
              <a:r>
                <a:rPr lang="fr-FR" sz="2000" kern="0" dirty="0">
                  <a:solidFill>
                    <a:srgbClr val="004475"/>
                  </a:solidFill>
                  <a:sym typeface="Arial"/>
                </a:rPr>
                <a:t> &amp; Meriem Larbi</a:t>
              </a:r>
            </a:p>
          </p:txBody>
        </p:sp>
      </p:grp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3DF75D7-19D4-A29B-EE62-EE9804FCED88}"/>
              </a:ext>
            </a:extLst>
          </p:cNvPr>
          <p:cNvSpPr/>
          <p:nvPr/>
        </p:nvSpPr>
        <p:spPr>
          <a:xfrm rot="2761998">
            <a:off x="5771963" y="-2132145"/>
            <a:ext cx="648073" cy="648073"/>
          </a:xfrm>
          <a:prstGeom prst="roundRect">
            <a:avLst>
              <a:gd name="adj" fmla="val 6946"/>
            </a:avLst>
          </a:prstGeom>
          <a:solidFill>
            <a:srgbClr val="FFC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ED01C3E-A0B8-6CD4-C7D6-69BAFC61F12C}"/>
              </a:ext>
            </a:extLst>
          </p:cNvPr>
          <p:cNvSpPr txBox="1"/>
          <p:nvPr/>
        </p:nvSpPr>
        <p:spPr>
          <a:xfrm>
            <a:off x="2918466" y="-722106"/>
            <a:ext cx="603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>
                <a:srgbClr val="000000"/>
              </a:buClr>
            </a:pPr>
            <a:r>
              <a:rPr lang="fr-FR" sz="3600" b="1" kern="0" dirty="0">
                <a:solidFill>
                  <a:srgbClr val="1015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PLAN</a:t>
            </a:r>
            <a:endParaRPr lang="fr-FR" sz="3600" b="1" kern="0" dirty="0">
              <a:solidFill>
                <a:srgbClr val="10155E"/>
              </a:solidFill>
              <a:latin typeface="Calibri"/>
              <a:cs typeface="Arial"/>
              <a:sym typeface="Arial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FFE173F-63C0-67E1-E4EE-6B8007191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616" y="273067"/>
            <a:ext cx="839851" cy="28135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84F7E64-75D7-82AE-C3DB-9657C5020064}"/>
              </a:ext>
            </a:extLst>
          </p:cNvPr>
          <p:cNvSpPr txBox="1"/>
          <p:nvPr/>
        </p:nvSpPr>
        <p:spPr>
          <a:xfrm>
            <a:off x="4093463" y="5236234"/>
            <a:ext cx="2129847" cy="400110"/>
          </a:xfrm>
          <a:prstGeom prst="rect">
            <a:avLst/>
          </a:prstGeom>
          <a:solidFill>
            <a:sysClr val="window" lastClr="FFFFFF">
              <a:alpha val="59000"/>
            </a:sys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fontAlgn="ctr">
              <a:defRPr sz="3200" b="1">
                <a:solidFill>
                  <a:srgbClr val="312E5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defTabSz="457200">
              <a:defRPr/>
            </a:pPr>
            <a:r>
              <a:rPr lang="fr-FR" sz="2000" kern="0" dirty="0">
                <a:solidFill>
                  <a:srgbClr val="004475"/>
                </a:solidFill>
                <a:sym typeface="Arial"/>
              </a:rPr>
              <a:t>Mr. </a:t>
            </a:r>
            <a:r>
              <a:rPr lang="fr-FR" sz="2000" kern="0" dirty="0" err="1">
                <a:solidFill>
                  <a:srgbClr val="004475"/>
                </a:solidFill>
                <a:sym typeface="Arial"/>
              </a:rPr>
              <a:t>Majdi</a:t>
            </a:r>
            <a:r>
              <a:rPr lang="fr-FR" sz="2000" kern="0" dirty="0">
                <a:solidFill>
                  <a:srgbClr val="004475"/>
                </a:solidFill>
                <a:sym typeface="Arial"/>
              </a:rPr>
              <a:t> Saidi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BA68B4-6E8F-50F6-CC24-5F4BF10BCAEB}"/>
              </a:ext>
            </a:extLst>
          </p:cNvPr>
          <p:cNvSpPr txBox="1"/>
          <p:nvPr/>
        </p:nvSpPr>
        <p:spPr>
          <a:xfrm>
            <a:off x="8471244" y="4780803"/>
            <a:ext cx="3036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fontAlgn="ctr">
              <a:defRPr sz="3200" b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defTabSz="457200">
              <a:defRPr/>
            </a:pPr>
            <a:r>
              <a:rPr lang="fr-FR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Encadrante académique: </a:t>
            </a:r>
          </a:p>
        </p:txBody>
      </p:sp>
    </p:spTree>
    <p:extLst>
      <p:ext uri="{BB962C8B-B14F-4D97-AF65-F5344CB8AC3E}">
        <p14:creationId xmlns:p14="http://schemas.microsoft.com/office/powerpoint/2010/main" val="3986128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9B90B-60E0-6658-E5E5-E858061A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2EC821A-62FC-3C37-9127-FD74B3735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188AB9-0A80-F6DB-82FE-585E438D3D2E}"/>
              </a:ext>
            </a:extLst>
          </p:cNvPr>
          <p:cNvSpPr/>
          <p:nvPr/>
        </p:nvSpPr>
        <p:spPr>
          <a:xfrm>
            <a:off x="-4468" y="0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B085269-03EE-77EA-9519-07C9021CADA5}"/>
              </a:ext>
            </a:extLst>
          </p:cNvPr>
          <p:cNvSpPr/>
          <p:nvPr/>
        </p:nvSpPr>
        <p:spPr>
          <a:xfrm>
            <a:off x="1528841" y="2038306"/>
            <a:ext cx="3080732" cy="783123"/>
          </a:xfrm>
          <a:prstGeom prst="roundRect">
            <a:avLst>
              <a:gd name="adj" fmla="val 31479"/>
            </a:avLst>
          </a:prstGeom>
          <a:solidFill>
            <a:srgbClr val="10155E"/>
          </a:solidFill>
          <a:ln>
            <a:solidFill>
              <a:srgbClr val="1015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75F8C6-FBFF-E985-2B9A-498DCE115B45}"/>
              </a:ext>
            </a:extLst>
          </p:cNvPr>
          <p:cNvSpPr txBox="1"/>
          <p:nvPr/>
        </p:nvSpPr>
        <p:spPr>
          <a:xfrm>
            <a:off x="1958899" y="2099009"/>
            <a:ext cx="2220616" cy="66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16" tIns="22859" rIns="45716" bIns="22859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fontAlgn="base">
              <a:spcBef>
                <a:spcPct val="0"/>
              </a:spcBef>
              <a:spcAft>
                <a:spcPct val="0"/>
              </a:spcAft>
              <a:buClrTx/>
              <a:defRPr sz="42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1pPr>
          </a:lstStyle>
          <a:p>
            <a:pPr defTabSz="457200"/>
            <a:r>
              <a:rPr lang="fr-FR" sz="2000" dirty="0">
                <a:solidFill>
                  <a:schemeClr val="bg1"/>
                </a:solidFill>
                <a:sym typeface="Arial"/>
              </a:rPr>
              <a:t>Base de données opérationnelle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0AAF0B8-3009-229C-DABA-503E7C0B5CCA}"/>
              </a:ext>
            </a:extLst>
          </p:cNvPr>
          <p:cNvCxnSpPr/>
          <p:nvPr/>
        </p:nvCxnSpPr>
        <p:spPr>
          <a:xfrm>
            <a:off x="5990907" y="2971800"/>
            <a:ext cx="0" cy="3505200"/>
          </a:xfrm>
          <a:prstGeom prst="line">
            <a:avLst/>
          </a:prstGeom>
          <a:ln>
            <a:solidFill>
              <a:srgbClr val="034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906C1F7-1034-DCCF-AA5B-5C79B1B6FFCB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20</a:t>
            </a:r>
          </a:p>
        </p:txBody>
      </p:sp>
      <p:grpSp>
        <p:nvGrpSpPr>
          <p:cNvPr id="15" name="组合 3">
            <a:extLst>
              <a:ext uri="{FF2B5EF4-FFF2-40B4-BE49-F238E27FC236}">
                <a16:creationId xmlns:a16="http://schemas.microsoft.com/office/drawing/2014/main" id="{723512F7-1DF9-3738-57D5-AA26B4D11B4D}"/>
              </a:ext>
            </a:extLst>
          </p:cNvPr>
          <p:cNvGrpSpPr/>
          <p:nvPr/>
        </p:nvGrpSpPr>
        <p:grpSpPr>
          <a:xfrm>
            <a:off x="902198" y="552536"/>
            <a:ext cx="10597791" cy="484269"/>
            <a:chOff x="-1855277" y="106565"/>
            <a:chExt cx="10603005" cy="484506"/>
          </a:xfrm>
        </p:grpSpPr>
        <p:sp>
          <p:nvSpPr>
            <p:cNvPr id="16" name="9">
              <a:extLst>
                <a:ext uri="{FF2B5EF4-FFF2-40B4-BE49-F238E27FC236}">
                  <a16:creationId xmlns:a16="http://schemas.microsoft.com/office/drawing/2014/main" id="{15706407-C434-2F60-1197-2487C1470132}"/>
                </a:ext>
              </a:extLst>
            </p:cNvPr>
            <p:cNvSpPr txBox="1"/>
            <p:nvPr/>
          </p:nvSpPr>
          <p:spPr>
            <a:xfrm>
              <a:off x="-1855277" y="106565"/>
              <a:ext cx="10603005" cy="4310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28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Chargement des données</a:t>
              </a:r>
            </a:p>
          </p:txBody>
        </p:sp>
        <p:cxnSp>
          <p:nvCxnSpPr>
            <p:cNvPr id="17" name="品 11">
              <a:extLst>
                <a:ext uri="{FF2B5EF4-FFF2-40B4-BE49-F238E27FC236}">
                  <a16:creationId xmlns:a16="http://schemas.microsoft.com/office/drawing/2014/main" id="{F5B55D39-5702-C5CE-21FB-A41C7D23252C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1724221" y="591071"/>
              <a:ext cx="10392458" cy="0"/>
            </a:xfrm>
            <a:prstGeom prst="line">
              <a:avLst/>
            </a:prstGeom>
            <a:noFill/>
            <a:ln w="76200" cap="flat" cmpd="sng" algn="ctr">
              <a:solidFill>
                <a:srgbClr val="F59701"/>
              </a:solidFill>
              <a:prstDash val="solid"/>
              <a:miter lim="800000"/>
            </a:ln>
            <a:effectLst/>
          </p:spPr>
        </p:cxn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8B1F916-4DC3-05DC-5829-BB69A003E04B}"/>
              </a:ext>
            </a:extLst>
          </p:cNvPr>
          <p:cNvSpPr/>
          <p:nvPr/>
        </p:nvSpPr>
        <p:spPr>
          <a:xfrm>
            <a:off x="6830597" y="2032594"/>
            <a:ext cx="3080732" cy="753611"/>
          </a:xfrm>
          <a:prstGeom prst="roundRect">
            <a:avLst>
              <a:gd name="adj" fmla="val 31479"/>
            </a:avLst>
          </a:prstGeom>
          <a:solidFill>
            <a:srgbClr val="10155E"/>
          </a:solidFill>
          <a:ln>
            <a:solidFill>
              <a:srgbClr val="1015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1E5CDF-D9C7-140F-2297-B2939563C2CC}"/>
              </a:ext>
            </a:extLst>
          </p:cNvPr>
          <p:cNvSpPr txBox="1"/>
          <p:nvPr/>
        </p:nvSpPr>
        <p:spPr>
          <a:xfrm>
            <a:off x="7260655" y="2090115"/>
            <a:ext cx="2220616" cy="66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16" tIns="22859" rIns="45716" bIns="22859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fontAlgn="base">
              <a:spcBef>
                <a:spcPct val="0"/>
              </a:spcBef>
              <a:spcAft>
                <a:spcPct val="0"/>
              </a:spcAft>
              <a:buClrTx/>
              <a:defRPr sz="4200" b="1" kern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defRPr>
            </a:lvl1pPr>
          </a:lstStyle>
          <a:p>
            <a:pPr defTabSz="457200"/>
            <a:r>
              <a:rPr lang="fr-FR" sz="2000" dirty="0">
                <a:solidFill>
                  <a:schemeClr val="bg1"/>
                </a:solidFill>
                <a:sym typeface="Arial"/>
              </a:rPr>
              <a:t>Entrepôt de données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621D4E3-AE8B-8D32-622E-85E04A3AD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9" y="3070466"/>
            <a:ext cx="5250916" cy="340653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E8321F0-216E-19EF-43D7-3DE0198B1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094" y="3070466"/>
            <a:ext cx="5680765" cy="338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5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AB7E-FFB1-4D28-C496-BEAF8D2C9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5EB8BCF-95C9-D84E-054D-1AD1A74EB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9699CE-EB3F-9266-0ABB-B5F6C6B9A103}"/>
              </a:ext>
            </a:extLst>
          </p:cNvPr>
          <p:cNvSpPr/>
          <p:nvPr/>
        </p:nvSpPr>
        <p:spPr>
          <a:xfrm>
            <a:off x="-4468" y="0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20" name="组合 3">
            <a:extLst>
              <a:ext uri="{FF2B5EF4-FFF2-40B4-BE49-F238E27FC236}">
                <a16:creationId xmlns:a16="http://schemas.microsoft.com/office/drawing/2014/main" id="{F7853FEC-1097-7481-5A4B-17593C0C5D03}"/>
              </a:ext>
            </a:extLst>
          </p:cNvPr>
          <p:cNvGrpSpPr/>
          <p:nvPr/>
        </p:nvGrpSpPr>
        <p:grpSpPr>
          <a:xfrm>
            <a:off x="792636" y="390367"/>
            <a:ext cx="10597791" cy="646314"/>
            <a:chOff x="-1855277" y="106565"/>
            <a:chExt cx="10603005" cy="646630"/>
          </a:xfrm>
        </p:grpSpPr>
        <p:sp>
          <p:nvSpPr>
            <p:cNvPr id="21" name="9">
              <a:extLst>
                <a:ext uri="{FF2B5EF4-FFF2-40B4-BE49-F238E27FC236}">
                  <a16:creationId xmlns:a16="http://schemas.microsoft.com/office/drawing/2014/main" id="{0655A50A-F9B9-100C-CF7D-000C47126B47}"/>
                </a:ext>
              </a:extLst>
            </p:cNvPr>
            <p:cNvSpPr txBox="1"/>
            <p:nvPr/>
          </p:nvSpPr>
          <p:spPr>
            <a:xfrm>
              <a:off x="-1855277" y="106565"/>
              <a:ext cx="10603005" cy="6158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40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Historisation des données</a:t>
              </a:r>
            </a:p>
          </p:txBody>
        </p:sp>
        <p:cxnSp>
          <p:nvCxnSpPr>
            <p:cNvPr id="22" name="品 11">
              <a:extLst>
                <a:ext uri="{FF2B5EF4-FFF2-40B4-BE49-F238E27FC236}">
                  <a16:creationId xmlns:a16="http://schemas.microsoft.com/office/drawing/2014/main" id="{F4200C48-84BD-A9F5-F5A6-239061E8CEDA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1745533" y="753195"/>
              <a:ext cx="10392458" cy="0"/>
            </a:xfrm>
            <a:prstGeom prst="line">
              <a:avLst/>
            </a:prstGeom>
            <a:noFill/>
            <a:ln w="76200" cap="flat" cmpd="sng" algn="ctr">
              <a:solidFill>
                <a:srgbClr val="F59701"/>
              </a:solidFill>
              <a:prstDash val="solid"/>
              <a:miter lim="800000"/>
            </a:ln>
            <a:effectLst/>
          </p:spPr>
        </p:cxn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549923F1-0A09-AB97-550A-B3AD8088A9A5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12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èle 3D 23" descr="Grippe">
                <a:extLst>
                  <a:ext uri="{FF2B5EF4-FFF2-40B4-BE49-F238E27FC236}">
                    <a16:creationId xmlns:a16="http://schemas.microsoft.com/office/drawing/2014/main" id="{AEAAD259-7B2B-6062-6086-DCDCFE68F0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2509201"/>
                  </p:ext>
                </p:extLst>
              </p:nvPr>
            </p:nvGraphicFramePr>
            <p:xfrm>
              <a:off x="12161208" y="6454576"/>
              <a:ext cx="2100184" cy="208963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100184" cy="2089631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-3290832" ay="-2013817" az="228811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99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èle 3D 23" descr="Grippe">
                <a:extLst>
                  <a:ext uri="{FF2B5EF4-FFF2-40B4-BE49-F238E27FC236}">
                    <a16:creationId xmlns:a16="http://schemas.microsoft.com/office/drawing/2014/main" id="{AEAAD259-7B2B-6062-6086-DCDCFE68F0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61208" y="6454576"/>
                <a:ext cx="2100184" cy="2089631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Image 29">
            <a:extLst>
              <a:ext uri="{FF2B5EF4-FFF2-40B4-BE49-F238E27FC236}">
                <a16:creationId xmlns:a16="http://schemas.microsoft.com/office/drawing/2014/main" id="{2515FC7F-D85E-ED15-13DA-F46C31D7F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" y="2462212"/>
            <a:ext cx="116871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5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6969-968A-2358-6356-B8B69F458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6404860-54D0-181D-8B49-8E5259DA8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81F1B4-1871-7BD5-3B04-57C10C850010}"/>
              </a:ext>
            </a:extLst>
          </p:cNvPr>
          <p:cNvSpPr/>
          <p:nvPr/>
        </p:nvSpPr>
        <p:spPr>
          <a:xfrm>
            <a:off x="-4468" y="0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19" name="组合 3">
            <a:extLst>
              <a:ext uri="{FF2B5EF4-FFF2-40B4-BE49-F238E27FC236}">
                <a16:creationId xmlns:a16="http://schemas.microsoft.com/office/drawing/2014/main" id="{FDEB3022-CC4F-4CFF-5496-8F8FFCAF37AA}"/>
              </a:ext>
            </a:extLst>
          </p:cNvPr>
          <p:cNvGrpSpPr/>
          <p:nvPr/>
        </p:nvGrpSpPr>
        <p:grpSpPr>
          <a:xfrm>
            <a:off x="792636" y="225415"/>
            <a:ext cx="10597791" cy="575152"/>
            <a:chOff x="-1855277" y="15638"/>
            <a:chExt cx="10603005" cy="575433"/>
          </a:xfrm>
        </p:grpSpPr>
        <p:sp>
          <p:nvSpPr>
            <p:cNvPr id="20" name="9">
              <a:extLst>
                <a:ext uri="{FF2B5EF4-FFF2-40B4-BE49-F238E27FC236}">
                  <a16:creationId xmlns:a16="http://schemas.microsoft.com/office/drawing/2014/main" id="{E6E092C9-FE44-4E07-0F99-64B057FA046C}"/>
                </a:ext>
              </a:extLst>
            </p:cNvPr>
            <p:cNvSpPr txBox="1"/>
            <p:nvPr/>
          </p:nvSpPr>
          <p:spPr>
            <a:xfrm>
              <a:off x="-1855277" y="15638"/>
              <a:ext cx="10603005" cy="4926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2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Tableaux de bords</a:t>
              </a:r>
            </a:p>
          </p:txBody>
        </p:sp>
        <p:cxnSp>
          <p:nvCxnSpPr>
            <p:cNvPr id="21" name="品 11">
              <a:extLst>
                <a:ext uri="{FF2B5EF4-FFF2-40B4-BE49-F238E27FC236}">
                  <a16:creationId xmlns:a16="http://schemas.microsoft.com/office/drawing/2014/main" id="{0FF9244C-9D34-B0CD-D570-A56D5B42B1A2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1724221" y="591071"/>
              <a:ext cx="10392458" cy="0"/>
            </a:xfrm>
            <a:prstGeom prst="line">
              <a:avLst/>
            </a:prstGeom>
            <a:noFill/>
            <a:ln w="76200" cap="flat" cmpd="sng" algn="ctr">
              <a:solidFill>
                <a:srgbClr val="F59701"/>
              </a:solidFill>
              <a:prstDash val="solid"/>
              <a:miter lim="800000"/>
            </a:ln>
            <a:effectLst/>
          </p:spPr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91085B5-496C-2685-AFFD-DADD9FE68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36" y="1030353"/>
            <a:ext cx="10468449" cy="5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2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A0A2-6413-1B93-51AD-C4FEC828C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7EED365-C24F-A1FA-A383-C4F5D254D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CF0A68-A614-2D38-511D-93C2BD7F6384}"/>
              </a:ext>
            </a:extLst>
          </p:cNvPr>
          <p:cNvSpPr/>
          <p:nvPr/>
        </p:nvSpPr>
        <p:spPr>
          <a:xfrm>
            <a:off x="-4468" y="0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19" name="组合 3">
            <a:extLst>
              <a:ext uri="{FF2B5EF4-FFF2-40B4-BE49-F238E27FC236}">
                <a16:creationId xmlns:a16="http://schemas.microsoft.com/office/drawing/2014/main" id="{BE2EADC6-7C6A-AC0D-82BE-45FAFB767C16}"/>
              </a:ext>
            </a:extLst>
          </p:cNvPr>
          <p:cNvGrpSpPr/>
          <p:nvPr/>
        </p:nvGrpSpPr>
        <p:grpSpPr>
          <a:xfrm>
            <a:off x="792636" y="225415"/>
            <a:ext cx="10597791" cy="575152"/>
            <a:chOff x="-1855277" y="15638"/>
            <a:chExt cx="10603005" cy="575433"/>
          </a:xfrm>
        </p:grpSpPr>
        <p:sp>
          <p:nvSpPr>
            <p:cNvPr id="20" name="9">
              <a:extLst>
                <a:ext uri="{FF2B5EF4-FFF2-40B4-BE49-F238E27FC236}">
                  <a16:creationId xmlns:a16="http://schemas.microsoft.com/office/drawing/2014/main" id="{6901F56F-D1E1-6E82-EC70-EB9D2D33A27E}"/>
                </a:ext>
              </a:extLst>
            </p:cNvPr>
            <p:cNvSpPr txBox="1"/>
            <p:nvPr/>
          </p:nvSpPr>
          <p:spPr>
            <a:xfrm>
              <a:off x="-1855277" y="15638"/>
              <a:ext cx="10603005" cy="4926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2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Tableaux de bords</a:t>
              </a:r>
            </a:p>
          </p:txBody>
        </p:sp>
        <p:cxnSp>
          <p:nvCxnSpPr>
            <p:cNvPr id="21" name="品 11">
              <a:extLst>
                <a:ext uri="{FF2B5EF4-FFF2-40B4-BE49-F238E27FC236}">
                  <a16:creationId xmlns:a16="http://schemas.microsoft.com/office/drawing/2014/main" id="{02990FDF-9955-2AF5-4417-A3D713B66031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1724221" y="591071"/>
              <a:ext cx="10392458" cy="0"/>
            </a:xfrm>
            <a:prstGeom prst="line">
              <a:avLst/>
            </a:prstGeom>
            <a:noFill/>
            <a:ln w="76200" cap="flat" cmpd="sng" algn="ctr">
              <a:solidFill>
                <a:srgbClr val="F59701"/>
              </a:solidFill>
              <a:prstDash val="solid"/>
              <a:miter lim="800000"/>
            </a:ln>
            <a:effectLst/>
          </p:spPr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BADD2ED-30BF-A99E-61BD-3BE941C774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302"/>
          <a:stretch/>
        </p:blipFill>
        <p:spPr>
          <a:xfrm>
            <a:off x="923628" y="1038141"/>
            <a:ext cx="10387348" cy="548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82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3991-DFA1-C096-61C9-E75804EB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3683CF-AB8C-C63D-CB6F-9EA110B54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061A7C-F82C-A664-3B97-54F78906F16A}"/>
              </a:ext>
            </a:extLst>
          </p:cNvPr>
          <p:cNvSpPr/>
          <p:nvPr/>
        </p:nvSpPr>
        <p:spPr>
          <a:xfrm>
            <a:off x="-4468" y="0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19" name="组合 3">
            <a:extLst>
              <a:ext uri="{FF2B5EF4-FFF2-40B4-BE49-F238E27FC236}">
                <a16:creationId xmlns:a16="http://schemas.microsoft.com/office/drawing/2014/main" id="{7A52630D-730E-9370-E644-8AC54C50760D}"/>
              </a:ext>
            </a:extLst>
          </p:cNvPr>
          <p:cNvGrpSpPr/>
          <p:nvPr/>
        </p:nvGrpSpPr>
        <p:grpSpPr>
          <a:xfrm>
            <a:off x="792636" y="225415"/>
            <a:ext cx="10597791" cy="575152"/>
            <a:chOff x="-1855277" y="15638"/>
            <a:chExt cx="10603005" cy="575433"/>
          </a:xfrm>
        </p:grpSpPr>
        <p:sp>
          <p:nvSpPr>
            <p:cNvPr id="20" name="9">
              <a:extLst>
                <a:ext uri="{FF2B5EF4-FFF2-40B4-BE49-F238E27FC236}">
                  <a16:creationId xmlns:a16="http://schemas.microsoft.com/office/drawing/2014/main" id="{0A9D4FC2-BBD6-2CB8-4CD5-19684C23BFA0}"/>
                </a:ext>
              </a:extLst>
            </p:cNvPr>
            <p:cNvSpPr txBox="1"/>
            <p:nvPr/>
          </p:nvSpPr>
          <p:spPr>
            <a:xfrm>
              <a:off x="-1855277" y="15638"/>
              <a:ext cx="10603005" cy="4926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2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Tableaux de bords</a:t>
              </a:r>
            </a:p>
          </p:txBody>
        </p:sp>
        <p:cxnSp>
          <p:nvCxnSpPr>
            <p:cNvPr id="21" name="品 11">
              <a:extLst>
                <a:ext uri="{FF2B5EF4-FFF2-40B4-BE49-F238E27FC236}">
                  <a16:creationId xmlns:a16="http://schemas.microsoft.com/office/drawing/2014/main" id="{6092C9FC-569B-A225-F767-BB69BBB8C740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1724221" y="591071"/>
              <a:ext cx="10392458" cy="0"/>
            </a:xfrm>
            <a:prstGeom prst="line">
              <a:avLst/>
            </a:prstGeom>
            <a:noFill/>
            <a:ln w="76200" cap="flat" cmpd="sng" algn="ctr">
              <a:solidFill>
                <a:srgbClr val="F59701"/>
              </a:solidFill>
              <a:prstDash val="solid"/>
              <a:miter lim="800000"/>
            </a:ln>
            <a:effectLst/>
          </p:spPr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B0A41D7-F2B9-6F49-C1A5-971A82A4E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53" y="955542"/>
            <a:ext cx="10811694" cy="56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09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D078B-1F39-86E4-CFFA-A95E0A60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B255B12-76D2-FCB7-45E3-68517328E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F7893E-B9E5-00CD-9C77-23539569129A}"/>
              </a:ext>
            </a:extLst>
          </p:cNvPr>
          <p:cNvSpPr/>
          <p:nvPr/>
        </p:nvSpPr>
        <p:spPr>
          <a:xfrm>
            <a:off x="-1587" y="-17825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7CFD479-8C5A-51C8-3774-A6296ADE4FF5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14</a:t>
            </a:r>
          </a:p>
        </p:txBody>
      </p:sp>
      <p:grpSp>
        <p:nvGrpSpPr>
          <p:cNvPr id="23" name="组合 3">
            <a:extLst>
              <a:ext uri="{FF2B5EF4-FFF2-40B4-BE49-F238E27FC236}">
                <a16:creationId xmlns:a16="http://schemas.microsoft.com/office/drawing/2014/main" id="{E0FF3063-15AC-3C7D-05EB-3F83BFBA660E}"/>
              </a:ext>
            </a:extLst>
          </p:cNvPr>
          <p:cNvGrpSpPr/>
          <p:nvPr/>
        </p:nvGrpSpPr>
        <p:grpSpPr>
          <a:xfrm>
            <a:off x="797104" y="237967"/>
            <a:ext cx="10597791" cy="553998"/>
            <a:chOff x="-1855277" y="106565"/>
            <a:chExt cx="10603005" cy="554269"/>
          </a:xfrm>
        </p:grpSpPr>
        <p:sp>
          <p:nvSpPr>
            <p:cNvPr id="24" name="9">
              <a:extLst>
                <a:ext uri="{FF2B5EF4-FFF2-40B4-BE49-F238E27FC236}">
                  <a16:creationId xmlns:a16="http://schemas.microsoft.com/office/drawing/2014/main" id="{5CDA67AE-8A4D-AC18-8609-50E56633BBF8}"/>
                </a:ext>
              </a:extLst>
            </p:cNvPr>
            <p:cNvSpPr txBox="1"/>
            <p:nvPr/>
          </p:nvSpPr>
          <p:spPr>
            <a:xfrm>
              <a:off x="-1855277" y="106565"/>
              <a:ext cx="10603005" cy="5542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6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Prévision</a:t>
              </a:r>
            </a:p>
          </p:txBody>
        </p:sp>
        <p:cxnSp>
          <p:nvCxnSpPr>
            <p:cNvPr id="25" name="品 11">
              <a:extLst>
                <a:ext uri="{FF2B5EF4-FFF2-40B4-BE49-F238E27FC236}">
                  <a16:creationId xmlns:a16="http://schemas.microsoft.com/office/drawing/2014/main" id="{E66D6DC5-2B24-523B-B006-34FB9C217999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1724221" y="631731"/>
              <a:ext cx="10392458" cy="0"/>
            </a:xfrm>
            <a:prstGeom prst="line">
              <a:avLst/>
            </a:prstGeom>
            <a:noFill/>
            <a:ln w="76200" cap="flat" cmpd="sng" algn="ctr">
              <a:solidFill>
                <a:srgbClr val="F59701"/>
              </a:solidFill>
              <a:prstDash val="solid"/>
              <a:miter lim="800000"/>
            </a:ln>
            <a:effectLst/>
          </p:spPr>
        </p:cxn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BF2FE888-E810-9797-A8A7-AF68B21CC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13" y="994608"/>
            <a:ext cx="3886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0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19F5C-A783-BE03-CBA6-DF800BFD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D159FE9-C0A5-368E-9056-9F0934031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35B3A1-6219-4236-1390-C23C2702D089}"/>
              </a:ext>
            </a:extLst>
          </p:cNvPr>
          <p:cNvSpPr/>
          <p:nvPr/>
        </p:nvSpPr>
        <p:spPr>
          <a:xfrm>
            <a:off x="-4468" y="0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3" name="组合 3">
            <a:extLst>
              <a:ext uri="{FF2B5EF4-FFF2-40B4-BE49-F238E27FC236}">
                <a16:creationId xmlns:a16="http://schemas.microsoft.com/office/drawing/2014/main" id="{9BA56A12-E2F3-4B55-6DFB-CF421AF95B70}"/>
              </a:ext>
            </a:extLst>
          </p:cNvPr>
          <p:cNvGrpSpPr/>
          <p:nvPr/>
        </p:nvGrpSpPr>
        <p:grpSpPr>
          <a:xfrm>
            <a:off x="797104" y="237967"/>
            <a:ext cx="10597791" cy="484269"/>
            <a:chOff x="-1855277" y="106565"/>
            <a:chExt cx="10603005" cy="484506"/>
          </a:xfrm>
        </p:grpSpPr>
        <p:sp>
          <p:nvSpPr>
            <p:cNvPr id="4" name="9">
              <a:extLst>
                <a:ext uri="{FF2B5EF4-FFF2-40B4-BE49-F238E27FC236}">
                  <a16:creationId xmlns:a16="http://schemas.microsoft.com/office/drawing/2014/main" id="{458430D9-7EC4-94C4-DC97-78AAEFF07B65}"/>
                </a:ext>
              </a:extLst>
            </p:cNvPr>
            <p:cNvSpPr txBox="1"/>
            <p:nvPr/>
          </p:nvSpPr>
          <p:spPr>
            <a:xfrm>
              <a:off x="-1855277" y="106565"/>
              <a:ext cx="10603005" cy="4310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28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Déploiement de l’application Web</a:t>
              </a:r>
            </a:p>
          </p:txBody>
        </p:sp>
        <p:cxnSp>
          <p:nvCxnSpPr>
            <p:cNvPr id="5" name="品 11">
              <a:extLst>
                <a:ext uri="{FF2B5EF4-FFF2-40B4-BE49-F238E27FC236}">
                  <a16:creationId xmlns:a16="http://schemas.microsoft.com/office/drawing/2014/main" id="{D17B2115-CE35-76BE-BD1E-1C2F98C8B64D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1724221" y="591071"/>
              <a:ext cx="10392458" cy="0"/>
            </a:xfrm>
            <a:prstGeom prst="line">
              <a:avLst/>
            </a:prstGeom>
            <a:noFill/>
            <a:ln w="76200" cap="flat" cmpd="sng" algn="ctr">
              <a:solidFill>
                <a:srgbClr val="F59701"/>
              </a:solidFill>
              <a:prstDash val="solid"/>
              <a:miter lim="800000"/>
            </a:ln>
            <a:effectLst/>
          </p:spPr>
        </p:cxn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F8B96955-7E99-CFA7-5731-25FFCBAAA8A6}"/>
              </a:ext>
            </a:extLst>
          </p:cNvPr>
          <p:cNvSpPr txBox="1"/>
          <p:nvPr/>
        </p:nvSpPr>
        <p:spPr>
          <a:xfrm>
            <a:off x="11732396" y="6461012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15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97C0CD-A503-ED0B-4F0B-33F1EBB0E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064" y="1093527"/>
            <a:ext cx="6525871" cy="53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2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AE86F-6C30-2062-F541-B30422173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FFEBDFF-1BF8-26C7-72D9-A0BE5B306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FCF44-6DAF-0DFC-ADB2-98C4911C82C2}"/>
              </a:ext>
            </a:extLst>
          </p:cNvPr>
          <p:cNvSpPr/>
          <p:nvPr/>
        </p:nvSpPr>
        <p:spPr>
          <a:xfrm>
            <a:off x="-1587" y="-17825"/>
            <a:ext cx="12192000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6" name="组合 3">
            <a:extLst>
              <a:ext uri="{FF2B5EF4-FFF2-40B4-BE49-F238E27FC236}">
                <a16:creationId xmlns:a16="http://schemas.microsoft.com/office/drawing/2014/main" id="{537FE6D5-760B-F98D-F807-181816F85A8E}"/>
              </a:ext>
            </a:extLst>
          </p:cNvPr>
          <p:cNvGrpSpPr/>
          <p:nvPr/>
        </p:nvGrpSpPr>
        <p:grpSpPr>
          <a:xfrm>
            <a:off x="1060214" y="299265"/>
            <a:ext cx="10154736" cy="840867"/>
            <a:chOff x="-1582046" y="-241382"/>
            <a:chExt cx="10159731" cy="841281"/>
          </a:xfrm>
        </p:grpSpPr>
        <p:sp>
          <p:nvSpPr>
            <p:cNvPr id="7" name="9">
              <a:extLst>
                <a:ext uri="{FF2B5EF4-FFF2-40B4-BE49-F238E27FC236}">
                  <a16:creationId xmlns:a16="http://schemas.microsoft.com/office/drawing/2014/main" id="{7FA3F361-E956-0FF3-A6BF-DA44A2137BBA}"/>
                </a:ext>
              </a:extLst>
            </p:cNvPr>
            <p:cNvSpPr txBox="1"/>
            <p:nvPr/>
          </p:nvSpPr>
          <p:spPr>
            <a:xfrm>
              <a:off x="-1080264" y="-241382"/>
              <a:ext cx="9156168" cy="677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44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Conclusion</a:t>
              </a:r>
            </a:p>
          </p:txBody>
        </p:sp>
        <p:cxnSp>
          <p:nvCxnSpPr>
            <p:cNvPr id="8" name="品 11">
              <a:extLst>
                <a:ext uri="{FF2B5EF4-FFF2-40B4-BE49-F238E27FC236}">
                  <a16:creationId xmlns:a16="http://schemas.microsoft.com/office/drawing/2014/main" id="{49F6A35E-9CB9-1105-71BF-D98757337AEC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1582046" y="599899"/>
              <a:ext cx="10159731" cy="0"/>
            </a:xfrm>
            <a:prstGeom prst="line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ACF70BA-3779-611E-C599-2502D37CE75F}"/>
              </a:ext>
            </a:extLst>
          </p:cNvPr>
          <p:cNvSpPr/>
          <p:nvPr/>
        </p:nvSpPr>
        <p:spPr>
          <a:xfrm rot="2761998">
            <a:off x="755381" y="2780649"/>
            <a:ext cx="2974988" cy="2897344"/>
          </a:xfrm>
          <a:prstGeom prst="roundRect">
            <a:avLst>
              <a:gd name="adj" fmla="val 27521"/>
            </a:avLst>
          </a:prstGeom>
          <a:solidFill>
            <a:srgbClr val="F5970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2231E69-48CB-67D2-7BC0-087D2CAA811B}"/>
              </a:ext>
            </a:extLst>
          </p:cNvPr>
          <p:cNvSpPr/>
          <p:nvPr/>
        </p:nvSpPr>
        <p:spPr>
          <a:xfrm>
            <a:off x="4710787" y="2020605"/>
            <a:ext cx="6831899" cy="763200"/>
          </a:xfrm>
          <a:prstGeom prst="roundRect">
            <a:avLst>
              <a:gd name="adj" fmla="val 46919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6CF33F93-4A81-E3AB-8F55-1982927C70B3}"/>
              </a:ext>
            </a:extLst>
          </p:cNvPr>
          <p:cNvSpPr/>
          <p:nvPr/>
        </p:nvSpPr>
        <p:spPr>
          <a:xfrm>
            <a:off x="4710787" y="5190356"/>
            <a:ext cx="6831898" cy="763200"/>
          </a:xfrm>
          <a:prstGeom prst="roundRect">
            <a:avLst>
              <a:gd name="adj" fmla="val 46919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D95FDC8-3873-E070-B8A2-CF587BF2078B}"/>
              </a:ext>
            </a:extLst>
          </p:cNvPr>
          <p:cNvSpPr/>
          <p:nvPr/>
        </p:nvSpPr>
        <p:spPr>
          <a:xfrm>
            <a:off x="4710788" y="3099315"/>
            <a:ext cx="6831898" cy="763377"/>
          </a:xfrm>
          <a:prstGeom prst="roundRect">
            <a:avLst>
              <a:gd name="adj" fmla="val 46919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C683695-59B5-B61B-FA98-50817650DA64}"/>
              </a:ext>
            </a:extLst>
          </p:cNvPr>
          <p:cNvSpPr txBox="1"/>
          <p:nvPr/>
        </p:nvSpPr>
        <p:spPr>
          <a:xfrm>
            <a:off x="5534170" y="2132764"/>
            <a:ext cx="7438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just" defTabSz="914400" eaLnBrk="1" fontAlgn="auto" latinLnBrk="0" hangingPunct="1">
              <a:buClrTx/>
              <a:buSzTx/>
              <a:buFontTx/>
              <a:buNone/>
              <a:tabLst/>
              <a:defRPr kumimoji="0" sz="4000" kern="1200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defTabSz="457200"/>
            <a:r>
              <a:rPr lang="fr-FR" sz="2800" dirty="0">
                <a:sym typeface="Arial"/>
              </a:rPr>
              <a:t>Centralisation des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6AC0DE-CDE5-8529-6BBC-E53FA3367A29}"/>
              </a:ext>
            </a:extLst>
          </p:cNvPr>
          <p:cNvSpPr txBox="1"/>
          <p:nvPr/>
        </p:nvSpPr>
        <p:spPr>
          <a:xfrm>
            <a:off x="5534170" y="5309699"/>
            <a:ext cx="3958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just" defTabSz="914400" eaLnBrk="1" fontAlgn="auto" latinLnBrk="0" hangingPunct="1">
              <a:buClrTx/>
              <a:buSzTx/>
              <a:buFontTx/>
              <a:buNone/>
              <a:tabLst/>
              <a:defRPr kumimoji="0" sz="4000" kern="1200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defTabSz="457200"/>
            <a:r>
              <a:rPr lang="fr-FR" sz="2800" dirty="0">
                <a:sym typeface="Arial"/>
              </a:rPr>
              <a:t>Création d’une plateforme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29A9C67-D8A9-CCCA-35F3-36262A17B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961374">
            <a:off x="1240803" y="3172509"/>
            <a:ext cx="2076723" cy="2076723"/>
          </a:xfrm>
          <a:custGeom>
            <a:avLst/>
            <a:gdLst>
              <a:gd name="connsiteX0" fmla="*/ 968488 w 4572000"/>
              <a:gd name="connsiteY0" fmla="*/ 0 h 4689986"/>
              <a:gd name="connsiteX1" fmla="*/ 3603514 w 4572000"/>
              <a:gd name="connsiteY1" fmla="*/ 0 h 4689986"/>
              <a:gd name="connsiteX2" fmla="*/ 4572000 w 4572000"/>
              <a:gd name="connsiteY2" fmla="*/ 968487 h 4689986"/>
              <a:gd name="connsiteX3" fmla="*/ 4572000 w 4572000"/>
              <a:gd name="connsiteY3" fmla="*/ 3721499 h 4689986"/>
              <a:gd name="connsiteX4" fmla="*/ 3603514 w 4572000"/>
              <a:gd name="connsiteY4" fmla="*/ 4689986 h 4689986"/>
              <a:gd name="connsiteX5" fmla="*/ 968488 w 4572000"/>
              <a:gd name="connsiteY5" fmla="*/ 4689986 h 4689986"/>
              <a:gd name="connsiteX6" fmla="*/ 0 w 4572000"/>
              <a:gd name="connsiteY6" fmla="*/ 3721499 h 4689986"/>
              <a:gd name="connsiteX7" fmla="*/ 0 w 4572000"/>
              <a:gd name="connsiteY7" fmla="*/ 968487 h 4689986"/>
              <a:gd name="connsiteX8" fmla="*/ 968488 w 4572000"/>
              <a:gd name="connsiteY8" fmla="*/ 0 h 468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4689986">
                <a:moveTo>
                  <a:pt x="968488" y="0"/>
                </a:moveTo>
                <a:lnTo>
                  <a:pt x="3603514" y="0"/>
                </a:lnTo>
                <a:cubicBezTo>
                  <a:pt x="4138396" y="0"/>
                  <a:pt x="4572000" y="433606"/>
                  <a:pt x="4572000" y="968487"/>
                </a:cubicBezTo>
                <a:lnTo>
                  <a:pt x="4572000" y="3721499"/>
                </a:lnTo>
                <a:cubicBezTo>
                  <a:pt x="4572000" y="4256380"/>
                  <a:pt x="4138396" y="4689986"/>
                  <a:pt x="3603514" y="4689986"/>
                </a:cubicBezTo>
                <a:lnTo>
                  <a:pt x="968488" y="4689986"/>
                </a:lnTo>
                <a:cubicBezTo>
                  <a:pt x="433608" y="4689986"/>
                  <a:pt x="0" y="4256380"/>
                  <a:pt x="0" y="3721499"/>
                </a:cubicBezTo>
                <a:lnTo>
                  <a:pt x="0" y="968487"/>
                </a:lnTo>
                <a:cubicBezTo>
                  <a:pt x="0" y="433606"/>
                  <a:pt x="433608" y="0"/>
                  <a:pt x="968488" y="0"/>
                </a:cubicBezTo>
                <a:close/>
              </a:path>
            </a:pathLst>
          </a:cu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0CA6CF-3067-7A97-2E9E-6081FCE34789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DE92895-44F9-80F4-DF28-E9AD71E7A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1" y="2093984"/>
            <a:ext cx="600779" cy="60077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662F9E5-D611-F014-5FDF-9D7C146BC1C9}"/>
              </a:ext>
            </a:extLst>
          </p:cNvPr>
          <p:cNvSpPr txBox="1"/>
          <p:nvPr/>
        </p:nvSpPr>
        <p:spPr>
          <a:xfrm>
            <a:off x="5534170" y="3211269"/>
            <a:ext cx="7438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just" defTabSz="914400" eaLnBrk="1" fontAlgn="auto" latinLnBrk="0" hangingPunct="1">
              <a:buClrTx/>
              <a:buSzTx/>
              <a:buFontTx/>
              <a:buNone/>
              <a:tabLst/>
              <a:defRPr kumimoji="0" sz="4000" kern="1200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defTabSz="457200"/>
            <a:r>
              <a:rPr lang="fr-FR" sz="2800" dirty="0">
                <a:sym typeface="Arial"/>
              </a:rPr>
              <a:t>Visualisation des KPIs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61CC39F-E288-9AAB-DB33-79CA646F5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2" y="3171989"/>
            <a:ext cx="600779" cy="60077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4B957C4-BB44-880E-C608-C111E82F9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37" y="5243240"/>
            <a:ext cx="600779" cy="600779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811A60C-5FA4-288E-0F2A-875CC69B59C0}"/>
              </a:ext>
            </a:extLst>
          </p:cNvPr>
          <p:cNvSpPr/>
          <p:nvPr/>
        </p:nvSpPr>
        <p:spPr>
          <a:xfrm>
            <a:off x="4710787" y="4044833"/>
            <a:ext cx="6831898" cy="763200"/>
          </a:xfrm>
          <a:prstGeom prst="roundRect">
            <a:avLst>
              <a:gd name="adj" fmla="val 46919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F264368-A0B0-D95D-C6BE-062A29A30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2" y="4114468"/>
            <a:ext cx="600779" cy="60077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4BF3223-7D08-6BAA-9C6A-9F39EB55E481}"/>
              </a:ext>
            </a:extLst>
          </p:cNvPr>
          <p:cNvSpPr txBox="1"/>
          <p:nvPr/>
        </p:nvSpPr>
        <p:spPr>
          <a:xfrm>
            <a:off x="5534170" y="4164823"/>
            <a:ext cx="65202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just" defTabSz="914400" eaLnBrk="1" fontAlgn="auto" latinLnBrk="0" hangingPunct="1">
              <a:buClrTx/>
              <a:buSzTx/>
              <a:buFontTx/>
              <a:buNone/>
              <a:tabLst/>
              <a:defRPr kumimoji="0" sz="4000" kern="1200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algn="l" defTabSz="457200"/>
            <a:r>
              <a:rPr lang="fr-FR" sz="2800" dirty="0">
                <a:sym typeface="Arial"/>
              </a:rPr>
              <a:t>Intégration d’un modèle de prévision</a:t>
            </a:r>
          </a:p>
        </p:txBody>
      </p:sp>
    </p:spTree>
    <p:extLst>
      <p:ext uri="{BB962C8B-B14F-4D97-AF65-F5344CB8AC3E}">
        <p14:creationId xmlns:p14="http://schemas.microsoft.com/office/powerpoint/2010/main" val="158798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C594B-136D-402F-8B6D-7D8249A6B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202CE94-35E8-B384-3EA9-FEB6ECAF6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60715B-8893-507A-384B-451DE0E1B84D}"/>
              </a:ext>
            </a:extLst>
          </p:cNvPr>
          <p:cNvSpPr/>
          <p:nvPr/>
        </p:nvSpPr>
        <p:spPr>
          <a:xfrm>
            <a:off x="-16631" y="-2498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2" name="组合 3">
            <a:extLst>
              <a:ext uri="{FF2B5EF4-FFF2-40B4-BE49-F238E27FC236}">
                <a16:creationId xmlns:a16="http://schemas.microsoft.com/office/drawing/2014/main" id="{0572BEF6-EC73-3B6D-4F55-F4530CFB4D66}"/>
              </a:ext>
            </a:extLst>
          </p:cNvPr>
          <p:cNvGrpSpPr/>
          <p:nvPr/>
        </p:nvGrpSpPr>
        <p:grpSpPr>
          <a:xfrm>
            <a:off x="3035325" y="374379"/>
            <a:ext cx="6107510" cy="625155"/>
            <a:chOff x="384045" y="243044"/>
            <a:chExt cx="6110515" cy="625462"/>
          </a:xfrm>
        </p:grpSpPr>
        <p:sp>
          <p:nvSpPr>
            <p:cNvPr id="3" name="9">
              <a:extLst>
                <a:ext uri="{FF2B5EF4-FFF2-40B4-BE49-F238E27FC236}">
                  <a16:creationId xmlns:a16="http://schemas.microsoft.com/office/drawing/2014/main" id="{2D51A76B-1F5B-C37D-257F-032EEAB08179}"/>
                </a:ext>
              </a:extLst>
            </p:cNvPr>
            <p:cNvSpPr txBox="1"/>
            <p:nvPr/>
          </p:nvSpPr>
          <p:spPr>
            <a:xfrm>
              <a:off x="1719109" y="243044"/>
              <a:ext cx="3435256" cy="5541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599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Perspectives</a:t>
              </a:r>
              <a:endParaRPr lang="zh-CN" altLang="en-US" sz="3599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4" name="品 11">
              <a:extLst>
                <a:ext uri="{FF2B5EF4-FFF2-40B4-BE49-F238E27FC236}">
                  <a16:creationId xmlns:a16="http://schemas.microsoft.com/office/drawing/2014/main" id="{6DFA3DE0-B3AA-562C-2876-22E527811836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8C418539-184B-ACA0-6E98-E5FED0DB5F18}"/>
              </a:ext>
            </a:extLst>
          </p:cNvPr>
          <p:cNvGrpSpPr/>
          <p:nvPr/>
        </p:nvGrpSpPr>
        <p:grpSpPr>
          <a:xfrm>
            <a:off x="3794486" y="3747048"/>
            <a:ext cx="4324853" cy="978509"/>
            <a:chOff x="7585796" y="7494095"/>
            <a:chExt cx="8649705" cy="1957018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DEFE69A-D24D-6A95-D6FD-AD86689E0D91}"/>
                </a:ext>
              </a:extLst>
            </p:cNvPr>
            <p:cNvSpPr txBox="1"/>
            <p:nvPr/>
          </p:nvSpPr>
          <p:spPr>
            <a:xfrm>
              <a:off x="7585796" y="8372357"/>
              <a:ext cx="8649705" cy="1078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just">
                <a:lnSpc>
                  <a:spcPct val="150000"/>
                </a:lnSpc>
                <a:buFont typeface="Arial" panose="020B0604020202020204" pitchFamily="34" charset="0"/>
                <a:buNone/>
                <a:defRPr sz="4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ctr" defTabSz="457200">
                <a:buClr>
                  <a:srgbClr val="000000"/>
                </a:buClr>
              </a:pPr>
              <a:r>
                <a:rPr lang="fr-FR" sz="2200" dirty="0">
                  <a:solidFill>
                    <a:srgbClr val="000000"/>
                  </a:solidFill>
                </a:rPr>
                <a:t>Mise en production de la solution BI</a:t>
              </a:r>
              <a:endParaRPr lang="fr-FR" sz="2200" kern="0" dirty="0">
                <a:solidFill>
                  <a:srgbClr val="000000"/>
                </a:solidFill>
                <a:sym typeface="Arial"/>
              </a:endParaRPr>
            </a:p>
          </p:txBody>
        </p:sp>
        <p:sp>
          <p:nvSpPr>
            <p:cNvPr id="12" name="Flèche : chevron 11">
              <a:extLst>
                <a:ext uri="{FF2B5EF4-FFF2-40B4-BE49-F238E27FC236}">
                  <a16:creationId xmlns:a16="http://schemas.microsoft.com/office/drawing/2014/main" id="{746CD024-53BF-5720-E1FD-E4F6C8AC9257}"/>
                </a:ext>
              </a:extLst>
            </p:cNvPr>
            <p:cNvSpPr/>
            <p:nvPr/>
          </p:nvSpPr>
          <p:spPr>
            <a:xfrm rot="5400000">
              <a:off x="11620635" y="7275355"/>
              <a:ext cx="580037" cy="1017517"/>
            </a:xfrm>
            <a:prstGeom prst="chevr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>
                  <a:srgbClr val="000000"/>
                </a:buClr>
              </a:pPr>
              <a:endParaRPr lang="fr-FR" sz="700" kern="0">
                <a:solidFill>
                  <a:srgbClr val="534315"/>
                </a:solidFill>
                <a:latin typeface="Arial"/>
                <a:sym typeface="Arial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76FA29B-0A87-44BA-9465-A26E95D153AC}"/>
              </a:ext>
            </a:extLst>
          </p:cNvPr>
          <p:cNvGrpSpPr/>
          <p:nvPr/>
        </p:nvGrpSpPr>
        <p:grpSpPr>
          <a:xfrm>
            <a:off x="451056" y="5038029"/>
            <a:ext cx="3264131" cy="1212044"/>
            <a:chOff x="1099714" y="10163908"/>
            <a:chExt cx="6528261" cy="2751715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0FF1CEF2-0569-6561-8C37-A050C07FBB9B}"/>
                </a:ext>
              </a:extLst>
            </p:cNvPr>
            <p:cNvSpPr/>
            <p:nvPr/>
          </p:nvSpPr>
          <p:spPr>
            <a:xfrm>
              <a:off x="1266092" y="10163908"/>
              <a:ext cx="6195507" cy="27517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>
                  <a:srgbClr val="000000"/>
                </a:buClr>
              </a:pPr>
              <a:endParaRPr lang="fr-FR" sz="7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CEB2E98-18B9-E8BE-8E25-526695E56748}"/>
                </a:ext>
              </a:extLst>
            </p:cNvPr>
            <p:cNvSpPr txBox="1"/>
            <p:nvPr/>
          </p:nvSpPr>
          <p:spPr>
            <a:xfrm>
              <a:off x="1099714" y="10298465"/>
              <a:ext cx="6528261" cy="2377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just">
                <a:lnSpc>
                  <a:spcPct val="150000"/>
                </a:lnSpc>
                <a:buFont typeface="Arial" panose="020B0604020202020204" pitchFamily="34" charset="0"/>
                <a:buNone/>
                <a:defRPr sz="4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ctr" defTabSz="457200">
                <a:buClr>
                  <a:srgbClr val="000000"/>
                </a:buClr>
              </a:pPr>
              <a:r>
                <a:rPr lang="fr-FR" sz="2200" kern="0" dirty="0">
                  <a:solidFill>
                    <a:srgbClr val="000000"/>
                  </a:solidFill>
                  <a:sym typeface="Arial"/>
                </a:rPr>
                <a:t>Implémenter des flux de données en temps réel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9A5717E-4C68-627B-8D58-B50C272C5E16}"/>
              </a:ext>
            </a:extLst>
          </p:cNvPr>
          <p:cNvGrpSpPr/>
          <p:nvPr/>
        </p:nvGrpSpPr>
        <p:grpSpPr>
          <a:xfrm>
            <a:off x="4530492" y="5014880"/>
            <a:ext cx="3104900" cy="1212044"/>
            <a:chOff x="9258586" y="10110320"/>
            <a:chExt cx="6209799" cy="2751715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D9D5FFAC-1EEF-9E68-C65B-A75D803E5739}"/>
                </a:ext>
              </a:extLst>
            </p:cNvPr>
            <p:cNvSpPr/>
            <p:nvPr/>
          </p:nvSpPr>
          <p:spPr>
            <a:xfrm>
              <a:off x="9258586" y="10110320"/>
              <a:ext cx="6195507" cy="27517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347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>
                  <a:srgbClr val="000000"/>
                </a:buClr>
              </a:pPr>
              <a:endParaRPr lang="fr-FR" sz="7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A9CAEB9-13E6-BB96-3622-8B8FE1B2F2D7}"/>
                </a:ext>
              </a:extLst>
            </p:cNvPr>
            <p:cNvSpPr txBox="1"/>
            <p:nvPr/>
          </p:nvSpPr>
          <p:spPr>
            <a:xfrm>
              <a:off x="9272878" y="10156133"/>
              <a:ext cx="6195507" cy="2180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just">
                <a:lnSpc>
                  <a:spcPct val="150000"/>
                </a:lnSpc>
                <a:buFont typeface="Arial" panose="020B0604020202020204" pitchFamily="34" charset="0"/>
                <a:buNone/>
                <a:defRPr sz="4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ctr" defTabSz="457200">
                <a:buClr>
                  <a:srgbClr val="000000"/>
                </a:buClr>
              </a:pPr>
              <a:r>
                <a:rPr lang="fr-FR" sz="2000" dirty="0">
                  <a:solidFill>
                    <a:srgbClr val="000000"/>
                  </a:solidFill>
                </a:rPr>
                <a:t>Optimisation continue du modèle de prévision</a:t>
              </a:r>
              <a:endParaRPr lang="fr-FR" sz="4400" kern="0" dirty="0">
                <a:solidFill>
                  <a:srgbClr val="000000"/>
                </a:solidFill>
                <a:sym typeface="Arial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F0032B5-3E93-28AF-161F-F3897FEC66B4}"/>
              </a:ext>
            </a:extLst>
          </p:cNvPr>
          <p:cNvGrpSpPr/>
          <p:nvPr/>
        </p:nvGrpSpPr>
        <p:grpSpPr>
          <a:xfrm>
            <a:off x="8480440" y="4976367"/>
            <a:ext cx="3144053" cy="1289071"/>
            <a:chOff x="16972664" y="10058413"/>
            <a:chExt cx="6288105" cy="2926590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57BC0CD9-524A-D297-F6BE-16B0324FF6BF}"/>
                </a:ext>
              </a:extLst>
            </p:cNvPr>
            <p:cNvSpPr/>
            <p:nvPr/>
          </p:nvSpPr>
          <p:spPr>
            <a:xfrm>
              <a:off x="16972664" y="10163907"/>
              <a:ext cx="6195507" cy="27517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>
                  <a:srgbClr val="000000"/>
                </a:buClr>
              </a:pPr>
              <a:endParaRPr lang="fr-FR" sz="7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52A8FB0-CEB2-5784-3AE1-D746BE3D9E4F}"/>
                </a:ext>
              </a:extLst>
            </p:cNvPr>
            <p:cNvSpPr txBox="1"/>
            <p:nvPr/>
          </p:nvSpPr>
          <p:spPr>
            <a:xfrm>
              <a:off x="17065262" y="10058413"/>
              <a:ext cx="6195507" cy="2926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just">
                <a:lnSpc>
                  <a:spcPct val="150000"/>
                </a:lnSpc>
                <a:buFont typeface="Arial" panose="020B0604020202020204" pitchFamily="34" charset="0"/>
                <a:buNone/>
                <a:defRPr sz="4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pPr algn="ctr" defTabSz="457200">
                <a:buClr>
                  <a:srgbClr val="000000"/>
                </a:buClr>
              </a:pPr>
              <a:r>
                <a:rPr lang="fr-FR" sz="1800" dirty="0">
                  <a:solidFill>
                    <a:srgbClr val="000000"/>
                  </a:solidFill>
                </a:rPr>
                <a:t>Extension vers une application mobile et déploiement sur le cloud</a:t>
              </a:r>
              <a:endParaRPr lang="fr-FR" kern="0" dirty="0">
                <a:solidFill>
                  <a:srgbClr val="000000"/>
                </a:solidFill>
                <a:sym typeface="Arial"/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CA3D1D84-0671-1B54-B45D-696DE4BFB10D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5A331D6-94C9-6688-963F-C983BD40E54A}"/>
              </a:ext>
            </a:extLst>
          </p:cNvPr>
          <p:cNvSpPr txBox="1"/>
          <p:nvPr/>
        </p:nvSpPr>
        <p:spPr>
          <a:xfrm>
            <a:off x="2240193" y="3050477"/>
            <a:ext cx="743344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just">
              <a:lnSpc>
                <a:spcPct val="150000"/>
              </a:lnSpc>
              <a:buFont typeface="Arial" panose="020B0604020202020204" pitchFamily="34" charset="0"/>
              <a:buNone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 defTabSz="457200">
              <a:buClr>
                <a:srgbClr val="000000"/>
              </a:buClr>
            </a:pPr>
            <a:r>
              <a:rPr lang="fr-FR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Axes d’évolution de la solution décisionnelle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4F93748-D688-680A-1F6A-E0EAD06A2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09" y="1446774"/>
            <a:ext cx="1347582" cy="134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8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9A66A-0B02-70EC-3D6A-C4F838B45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EE50F8C-3015-AC15-82A7-F833F337D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AB6A36-4197-546B-3BD2-34011D3F18D8}"/>
              </a:ext>
            </a:extLst>
          </p:cNvPr>
          <p:cNvSpPr/>
          <p:nvPr/>
        </p:nvSpPr>
        <p:spPr>
          <a:xfrm>
            <a:off x="-4468" y="0"/>
            <a:ext cx="12196468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9FD08D6-C0C2-794D-8C4D-ACC9E3AE50E3}"/>
              </a:ext>
            </a:extLst>
          </p:cNvPr>
          <p:cNvSpPr/>
          <p:nvPr/>
        </p:nvSpPr>
        <p:spPr>
          <a:xfrm rot="2761998">
            <a:off x="6119238" y="3278418"/>
            <a:ext cx="2682393" cy="2682393"/>
          </a:xfrm>
          <a:prstGeom prst="roundRect">
            <a:avLst>
              <a:gd name="adj" fmla="val 6946"/>
            </a:avLst>
          </a:prstGeom>
          <a:solidFill>
            <a:srgbClr val="F59801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339F6E5-8A02-259F-50C5-F33D7956D058}"/>
              </a:ext>
            </a:extLst>
          </p:cNvPr>
          <p:cNvSpPr/>
          <p:nvPr/>
        </p:nvSpPr>
        <p:spPr>
          <a:xfrm rot="2761998">
            <a:off x="3198286" y="3146397"/>
            <a:ext cx="2682393" cy="2682393"/>
          </a:xfrm>
          <a:prstGeom prst="roundRect">
            <a:avLst>
              <a:gd name="adj" fmla="val 6946"/>
            </a:avLst>
          </a:prstGeom>
          <a:solidFill>
            <a:srgbClr val="F59801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Google Shape;111;p11">
            <a:extLst>
              <a:ext uri="{FF2B5EF4-FFF2-40B4-BE49-F238E27FC236}">
                <a16:creationId xmlns:a16="http://schemas.microsoft.com/office/drawing/2014/main" id="{98CF7F08-15C5-4F91-0A41-788EDDBB378B}"/>
              </a:ext>
            </a:extLst>
          </p:cNvPr>
          <p:cNvSpPr txBox="1"/>
          <p:nvPr/>
        </p:nvSpPr>
        <p:spPr>
          <a:xfrm>
            <a:off x="1558088" y="4125966"/>
            <a:ext cx="9066886" cy="72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ctr" anchorCtr="0">
            <a:spAutoFit/>
          </a:bodyPr>
          <a:lstStyle/>
          <a:p>
            <a:pPr algn="ctr" defTabSz="457200">
              <a:buClr>
                <a:srgbClr val="000000"/>
              </a:buClr>
            </a:pPr>
            <a:r>
              <a:rPr lang="en-US" sz="44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rcellus"/>
                <a:cs typeface="Times New Roman" panose="02020603050405020304" pitchFamily="18" charset="0"/>
                <a:sym typeface="Marcellus"/>
              </a:rPr>
              <a:t>Merci de </a:t>
            </a:r>
            <a:r>
              <a:rPr lang="en-US" sz="4400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rcellus"/>
                <a:cs typeface="Times New Roman" panose="02020603050405020304" pitchFamily="18" charset="0"/>
                <a:sym typeface="Marcellus"/>
              </a:rPr>
              <a:t>votre</a:t>
            </a:r>
            <a:r>
              <a:rPr lang="en-US" sz="44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rcellus"/>
                <a:cs typeface="Times New Roman" panose="02020603050405020304" pitchFamily="18" charset="0"/>
                <a:sym typeface="Marcellus"/>
              </a:rPr>
              <a:t> attention </a:t>
            </a:r>
            <a:endParaRPr sz="4400" kern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44A234-BB71-E83D-3C0F-1D285EC26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2817">
            <a:off x="4996133" y="707557"/>
            <a:ext cx="1928084" cy="1928084"/>
          </a:xfrm>
          <a:prstGeom prst="rect">
            <a:avLst/>
          </a:prstGeom>
          <a:ln>
            <a:solidFill>
              <a:srgbClr val="EF7B00"/>
            </a:solidFill>
          </a:ln>
        </p:spPr>
      </p:pic>
    </p:spTree>
    <p:extLst>
      <p:ext uri="{BB962C8B-B14F-4D97-AF65-F5344CB8AC3E}">
        <p14:creationId xmlns:p14="http://schemas.microsoft.com/office/powerpoint/2010/main" val="17929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4D1E4-FFE4-9A5D-00B1-127C0ADC9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078E3F4-BA38-F953-43C7-5D7653EEA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10170" t="8451" r="13379" b="14578"/>
          <a:stretch/>
        </p:blipFill>
        <p:spPr>
          <a:xfrm>
            <a:off x="0" y="-46629"/>
            <a:ext cx="12192000" cy="69046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8CDB21-2F84-7745-5421-970BB132C91D}"/>
              </a:ext>
            </a:extLst>
          </p:cNvPr>
          <p:cNvSpPr/>
          <p:nvPr/>
        </p:nvSpPr>
        <p:spPr>
          <a:xfrm>
            <a:off x="0" y="-46630"/>
            <a:ext cx="12192000" cy="6904630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17" name="Image 16" descr="Tn.Post on the App Store">
            <a:extLst>
              <a:ext uri="{FF2B5EF4-FFF2-40B4-BE49-F238E27FC236}">
                <a16:creationId xmlns:a16="http://schemas.microsoft.com/office/drawing/2014/main" id="{CA826BAF-B852-518B-7920-9073CC4D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7" t="25366" r="37067" b="25366"/>
          <a:stretch>
            <a:fillRect/>
          </a:stretch>
        </p:blipFill>
        <p:spPr bwMode="auto">
          <a:xfrm>
            <a:off x="-6097968" y="1229145"/>
            <a:ext cx="4399710" cy="4399710"/>
          </a:xfrm>
          <a:custGeom>
            <a:avLst/>
            <a:gdLst>
              <a:gd name="connsiteX0" fmla="*/ 1554646 w 3054205"/>
              <a:gd name="connsiteY0" fmla="*/ 0 h 3054205"/>
              <a:gd name="connsiteX1" fmla="*/ 3054205 w 3054205"/>
              <a:gd name="connsiteY1" fmla="*/ 1554646 h 3054205"/>
              <a:gd name="connsiteX2" fmla="*/ 1499559 w 3054205"/>
              <a:gd name="connsiteY2" fmla="*/ 3054205 h 3054205"/>
              <a:gd name="connsiteX3" fmla="*/ 0 w 3054205"/>
              <a:gd name="connsiteY3" fmla="*/ 1499559 h 305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4205" h="3054205">
                <a:moveTo>
                  <a:pt x="1554646" y="0"/>
                </a:moveTo>
                <a:lnTo>
                  <a:pt x="3054205" y="1554646"/>
                </a:lnTo>
                <a:lnTo>
                  <a:pt x="1499559" y="3054205"/>
                </a:lnTo>
                <a:lnTo>
                  <a:pt x="0" y="1499559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B735909-2C0E-52A3-A719-506058FF9124}"/>
              </a:ext>
            </a:extLst>
          </p:cNvPr>
          <p:cNvCxnSpPr>
            <a:cxnSpLocks/>
          </p:cNvCxnSpPr>
          <p:nvPr/>
        </p:nvCxnSpPr>
        <p:spPr>
          <a:xfrm>
            <a:off x="-6964680" y="3429000"/>
            <a:ext cx="5821680" cy="0"/>
          </a:xfrm>
          <a:prstGeom prst="line">
            <a:avLst/>
          </a:prstGeom>
          <a:ln w="57150">
            <a:solidFill>
              <a:srgbClr val="1015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La Poste Tunisienne dément la privatisation de ses services">
            <a:extLst>
              <a:ext uri="{FF2B5EF4-FFF2-40B4-BE49-F238E27FC236}">
                <a16:creationId xmlns:a16="http://schemas.microsoft.com/office/drawing/2014/main" id="{F0AEF5CC-7505-1F96-EA47-846A0E3BF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33" b="89802" l="10000" r="90000">
                        <a14:foregroundMark x1="44603" y1="54391" x2="44603" y2="54391"/>
                        <a14:foregroundMark x1="69524" y1="9632" x2="69524" y2="9632"/>
                        <a14:foregroundMark x1="73651" y1="3966" x2="73651" y2="3966"/>
                        <a14:foregroundMark x1="74603" y1="1133" x2="74603" y2="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94" r="20793" b="27337"/>
          <a:stretch/>
        </p:blipFill>
        <p:spPr bwMode="auto">
          <a:xfrm>
            <a:off x="12714619" y="-590764"/>
            <a:ext cx="620381" cy="63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07ACE6A-4FFB-B741-8781-A9798A8685BF}"/>
              </a:ext>
            </a:extLst>
          </p:cNvPr>
          <p:cNvSpPr txBox="1"/>
          <p:nvPr/>
        </p:nvSpPr>
        <p:spPr>
          <a:xfrm>
            <a:off x="3080579" y="-1912793"/>
            <a:ext cx="60308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>
                <a:srgbClr val="000000"/>
              </a:buClr>
            </a:pPr>
            <a:r>
              <a:rPr lang="fr-FR" sz="2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Projet de fin d’études</a:t>
            </a:r>
            <a:r>
              <a:rPr lang="fr-FR" sz="2400" b="1" kern="0" dirty="0">
                <a:solidFill>
                  <a:prstClr val="black"/>
                </a:solidFill>
                <a:latin typeface="Calibri"/>
                <a:cs typeface="Arial"/>
                <a:sym typeface="Arial"/>
              </a:rPr>
              <a:t>        </a:t>
            </a:r>
          </a:p>
          <a:p>
            <a:pPr algn="ctr" defTabSz="457200">
              <a:buClr>
                <a:srgbClr val="000000"/>
              </a:buClr>
            </a:pPr>
            <a:r>
              <a:rPr lang="fr-FR" sz="1400" b="1" kern="0" dirty="0">
                <a:solidFill>
                  <a:srgbClr val="4F81BD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En vue de l’obtention du diplôme national de  Licence en Sciences de Gestion</a:t>
            </a:r>
          </a:p>
          <a:p>
            <a:pPr algn="ctr" defTabSz="457200">
              <a:buClr>
                <a:srgbClr val="000000"/>
              </a:buClr>
            </a:pPr>
            <a:r>
              <a:rPr lang="fr-FR" sz="1400" b="1" kern="0" dirty="0">
                <a:solidFill>
                  <a:srgbClr val="4F81BD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Spécialité : Finance Banque Et Institution Financier</a:t>
            </a:r>
          </a:p>
          <a:p>
            <a:pPr algn="ctr" defTabSz="457200">
              <a:buClr>
                <a:srgbClr val="000000"/>
              </a:buClr>
            </a:pPr>
            <a:endParaRPr lang="fr-FR" sz="1400" kern="0" dirty="0">
              <a:solidFill>
                <a:prstClr val="black"/>
              </a:solidFill>
              <a:latin typeface="Calibri"/>
              <a:cs typeface="Arial"/>
              <a:sym typeface="Arial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019F669-38D5-9CB7-7967-80C7CDD30457}"/>
              </a:ext>
            </a:extLst>
          </p:cNvPr>
          <p:cNvSpPr txBox="1"/>
          <p:nvPr/>
        </p:nvSpPr>
        <p:spPr>
          <a:xfrm>
            <a:off x="12815795" y="2301156"/>
            <a:ext cx="9567551" cy="170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9600" b="1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rcellus"/>
                <a:ea typeface="Marcellus"/>
                <a:cs typeface="Marcellus"/>
              </a:defRPr>
            </a:lvl1pPr>
          </a:lstStyle>
          <a:p>
            <a:pPr defTabSz="457200">
              <a:buClr>
                <a:srgbClr val="000000"/>
              </a:buClr>
            </a:pPr>
            <a:r>
              <a:rPr lang="fr-FR" sz="3600" kern="0" dirty="0">
                <a:solidFill>
                  <a:srgbClr val="42534F"/>
                </a:solidFill>
                <a:sym typeface="Arial"/>
              </a:rPr>
              <a:t> </a:t>
            </a:r>
            <a:r>
              <a:rPr lang="fr-FR" sz="3600" kern="0" dirty="0">
                <a:solidFill>
                  <a:srgbClr val="002060"/>
                </a:solidFill>
                <a:sym typeface="Arial"/>
              </a:rPr>
              <a:t>Le rôle de la </a:t>
            </a:r>
          </a:p>
          <a:p>
            <a:pPr defTabSz="457200">
              <a:buClr>
                <a:srgbClr val="000000"/>
              </a:buClr>
            </a:pPr>
            <a:r>
              <a:rPr lang="fr-FR" sz="3600" kern="0" dirty="0">
                <a:solidFill>
                  <a:srgbClr val="FFC000"/>
                </a:solidFill>
                <a:sym typeface="Arial"/>
              </a:rPr>
              <a:t>Poste tunisienne </a:t>
            </a:r>
          </a:p>
          <a:p>
            <a:pPr defTabSz="457200">
              <a:buClr>
                <a:srgbClr val="000000"/>
              </a:buClr>
            </a:pPr>
            <a:r>
              <a:rPr lang="fr-FR" sz="3600" kern="0" dirty="0">
                <a:solidFill>
                  <a:srgbClr val="002060"/>
                </a:solidFill>
                <a:sym typeface="Arial"/>
              </a:rPr>
              <a:t>dans le développement local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41E6B00F-6F01-91E8-1F72-85F754BFD55A}"/>
              </a:ext>
            </a:extLst>
          </p:cNvPr>
          <p:cNvSpPr/>
          <p:nvPr/>
        </p:nvSpPr>
        <p:spPr>
          <a:xfrm>
            <a:off x="2182976" y="1962043"/>
            <a:ext cx="1015106" cy="1015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D9BC82C-EA1F-CBF2-C870-89CFF2A01B17}"/>
              </a:ext>
            </a:extLst>
          </p:cNvPr>
          <p:cNvSpPr/>
          <p:nvPr/>
        </p:nvSpPr>
        <p:spPr>
          <a:xfrm>
            <a:off x="5710316" y="2136503"/>
            <a:ext cx="1015106" cy="1015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7AC02C8-7FF2-932D-DD18-C257561F3BBF}"/>
              </a:ext>
            </a:extLst>
          </p:cNvPr>
          <p:cNvSpPr/>
          <p:nvPr/>
        </p:nvSpPr>
        <p:spPr>
          <a:xfrm>
            <a:off x="9455511" y="2187421"/>
            <a:ext cx="1015106" cy="1015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3BF6BAC-A634-37A0-4EF4-9AAD019E83F6}"/>
              </a:ext>
            </a:extLst>
          </p:cNvPr>
          <p:cNvSpPr/>
          <p:nvPr/>
        </p:nvSpPr>
        <p:spPr>
          <a:xfrm>
            <a:off x="2998718" y="4352196"/>
            <a:ext cx="1015106" cy="1015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495A6DF8-986D-5627-4830-778B98073EDB}"/>
              </a:ext>
            </a:extLst>
          </p:cNvPr>
          <p:cNvSpPr/>
          <p:nvPr/>
        </p:nvSpPr>
        <p:spPr>
          <a:xfrm>
            <a:off x="8260414" y="4373654"/>
            <a:ext cx="1015106" cy="10151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39AB44F-0F72-4A53-FA82-A1C5D11B7846}"/>
              </a:ext>
            </a:extLst>
          </p:cNvPr>
          <p:cNvSpPr/>
          <p:nvPr/>
        </p:nvSpPr>
        <p:spPr>
          <a:xfrm rot="2761998">
            <a:off x="4888025" y="358590"/>
            <a:ext cx="1104456" cy="1104456"/>
          </a:xfrm>
          <a:prstGeom prst="roundRect">
            <a:avLst>
              <a:gd name="adj" fmla="val 6946"/>
            </a:avLst>
          </a:prstGeom>
          <a:solidFill>
            <a:srgbClr val="FFA10B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6AAD92A-9B18-F743-3391-33E277730D9E}"/>
              </a:ext>
            </a:extLst>
          </p:cNvPr>
          <p:cNvSpPr/>
          <p:nvPr/>
        </p:nvSpPr>
        <p:spPr>
          <a:xfrm rot="2761998">
            <a:off x="6586284" y="385743"/>
            <a:ext cx="1104456" cy="1104456"/>
          </a:xfrm>
          <a:prstGeom prst="roundRect">
            <a:avLst>
              <a:gd name="adj" fmla="val 6946"/>
            </a:avLst>
          </a:prstGeom>
          <a:solidFill>
            <a:srgbClr val="FFA10B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577DE11A-028D-8C4F-D6BC-2936C7560448}"/>
              </a:ext>
            </a:extLst>
          </p:cNvPr>
          <p:cNvSpPr/>
          <p:nvPr/>
        </p:nvSpPr>
        <p:spPr>
          <a:xfrm rot="2761998">
            <a:off x="5712604" y="385742"/>
            <a:ext cx="1104456" cy="1104456"/>
          </a:xfrm>
          <a:prstGeom prst="roundRect">
            <a:avLst>
              <a:gd name="adj" fmla="val 6946"/>
            </a:avLst>
          </a:prstGeom>
          <a:solidFill>
            <a:srgbClr val="FFA10B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2197879-A133-B49D-D323-5B5E47C4041E}"/>
              </a:ext>
            </a:extLst>
          </p:cNvPr>
          <p:cNvSpPr txBox="1"/>
          <p:nvPr/>
        </p:nvSpPr>
        <p:spPr>
          <a:xfrm>
            <a:off x="3249411" y="614804"/>
            <a:ext cx="603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>
                <a:srgbClr val="000000"/>
              </a:buClr>
            </a:pPr>
            <a:r>
              <a:rPr lang="fr-FR" sz="3600" b="1" kern="0" dirty="0">
                <a:solidFill>
                  <a:srgbClr val="1015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PLAN</a:t>
            </a:r>
            <a:endParaRPr lang="fr-FR" sz="3600" b="1" kern="0" dirty="0">
              <a:solidFill>
                <a:srgbClr val="10155E"/>
              </a:solidFill>
              <a:latin typeface="Calibri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7" name="Zoom de section 26">
                <a:extLst>
                  <a:ext uri="{FF2B5EF4-FFF2-40B4-BE49-F238E27FC236}">
                    <a16:creationId xmlns:a16="http://schemas.microsoft.com/office/drawing/2014/main" id="{A7548591-6BF8-6337-529A-3EE7A36B57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4620431"/>
                  </p:ext>
                </p:extLst>
              </p:nvPr>
            </p:nvGraphicFramePr>
            <p:xfrm>
              <a:off x="2259041" y="2123712"/>
              <a:ext cx="821538" cy="821538"/>
            </p:xfrm>
            <a:graphic>
              <a:graphicData uri="http://schemas.microsoft.com/office/powerpoint/2016/sectionzoom">
                <psez:sectionZm>
                  <psez:sectionZmObj sectionId="{6CBEDA1C-350A-44C1-BE46-0CF59592D292}">
                    <psez:zmPr id="{43A20DD2-BC15-46B4-9177-23CA967641E9}" imageType="cover" transitionDur="1000">
                      <p166:blipFill xmlns:p166="http://schemas.microsoft.com/office/powerpoint/2016/6/main">
                        <a:blip r:embed="rId7">
                          <a:extLs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21538" cy="82153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7" name="Zoom de section 2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7548591-6BF8-6337-529A-3EE7A36B57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59041" y="2123712"/>
                <a:ext cx="821538" cy="82153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Zoom de section 27">
                <a:extLst>
                  <a:ext uri="{FF2B5EF4-FFF2-40B4-BE49-F238E27FC236}">
                    <a16:creationId xmlns:a16="http://schemas.microsoft.com/office/drawing/2014/main" id="{B20B0D72-2A81-0EA3-06B9-321B11E35E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0395421"/>
                  </p:ext>
                </p:extLst>
              </p:nvPr>
            </p:nvGraphicFramePr>
            <p:xfrm>
              <a:off x="5817895" y="2226604"/>
              <a:ext cx="784810" cy="784810"/>
            </p:xfrm>
            <a:graphic>
              <a:graphicData uri="http://schemas.microsoft.com/office/powerpoint/2016/sectionzoom">
                <psez:sectionZm>
                  <psez:sectionZmObj sectionId="{2FF9C07E-6D52-4716-968F-022F0DA3D855}">
                    <psez:zmPr id="{7952B41E-0A6B-4981-B4C8-E090D62467C2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96DAC541-7B7A-43D3-8B79-37D633B846F1}">
                              <asvg:svgBlip xmlns:asvg="http://schemas.microsoft.com/office/drawing/2016/SVG/main" r:embed="rId11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4810" cy="7848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Zoom de section 2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20B0D72-2A81-0EA3-06B9-321B11E35E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817895" y="2226604"/>
                <a:ext cx="784810" cy="7848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9" name="Zoom de section 28">
                <a:extLst>
                  <a:ext uri="{FF2B5EF4-FFF2-40B4-BE49-F238E27FC236}">
                    <a16:creationId xmlns:a16="http://schemas.microsoft.com/office/drawing/2014/main" id="{7AC4F6EF-4026-0E35-BDA0-FD4103B53E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931538"/>
                  </p:ext>
                </p:extLst>
              </p:nvPr>
            </p:nvGraphicFramePr>
            <p:xfrm>
              <a:off x="9530327" y="2266834"/>
              <a:ext cx="832666" cy="832666"/>
            </p:xfrm>
            <a:graphic>
              <a:graphicData uri="http://schemas.microsoft.com/office/powerpoint/2016/sectionzoom">
                <psez:sectionZm>
                  <psez:sectionZmObj sectionId="{12ED1706-7241-4293-8978-C154D6776885}">
                    <psez:zmPr id="{F84D1C59-9EB8-4DC2-8C44-94D6983CC02C}" imageType="cover" transitionDur="1000">
                      <p166:blipFill xmlns:p166="http://schemas.microsoft.com/office/powerpoint/2016/6/main">
                        <a:blip r:embed="rId19">
                          <a:extLst>
                            <a:ext uri="{96DAC541-7B7A-43D3-8B79-37D633B846F1}">
                              <asvg:svgBlip xmlns:asvg="http://schemas.microsoft.com/office/drawing/2016/SVG/main" r:embed="rId2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32666" cy="8326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9" name="Zoom de section 2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AC4F6EF-4026-0E35-BDA0-FD4103B53E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9530327" y="2266834"/>
                <a:ext cx="832666" cy="83266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Zoom de section 29">
                <a:extLst>
                  <a:ext uri="{FF2B5EF4-FFF2-40B4-BE49-F238E27FC236}">
                    <a16:creationId xmlns:a16="http://schemas.microsoft.com/office/drawing/2014/main" id="{68BF3F30-7F90-8B5C-E844-DD8210EB8C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2751681"/>
                  </p:ext>
                </p:extLst>
              </p:nvPr>
            </p:nvGraphicFramePr>
            <p:xfrm>
              <a:off x="3098374" y="4450702"/>
              <a:ext cx="784810" cy="784810"/>
            </p:xfrm>
            <a:graphic>
              <a:graphicData uri="http://schemas.microsoft.com/office/powerpoint/2016/sectionzoom">
                <psez:sectionZm>
                  <psez:sectionZmObj sectionId="{EAE80817-CD73-4DED-B818-AFED5AA8FB0F}">
                    <psez:zmPr id="{77A9E2D6-1E86-42EC-8888-E599AB9C215A}" imageType="cover" transitionDur="1000">
                      <p166:blipFill xmlns:p166="http://schemas.microsoft.com/office/powerpoint/2016/6/main">
                        <a:blip r:embed="rId24">
                          <a:extLst>
                            <a:ext uri="{96DAC541-7B7A-43D3-8B79-37D633B846F1}">
                              <asvg:svgBlip xmlns:asvg="http://schemas.microsoft.com/office/drawing/2016/SVG/main" r:embed="rId2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4810" cy="7848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Zoom de section 29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68BF3F30-7F90-8B5C-E844-DD8210EB8C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098374" y="4450702"/>
                <a:ext cx="784810" cy="7848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1" name="Zoom de section 30">
                <a:extLst>
                  <a:ext uri="{FF2B5EF4-FFF2-40B4-BE49-F238E27FC236}">
                    <a16:creationId xmlns:a16="http://schemas.microsoft.com/office/drawing/2014/main" id="{9691A08B-3598-2334-E410-E8F99609BC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8781212"/>
                  </p:ext>
                </p:extLst>
              </p:nvPr>
            </p:nvGraphicFramePr>
            <p:xfrm>
              <a:off x="8349421" y="4443057"/>
              <a:ext cx="876300" cy="876300"/>
            </p:xfrm>
            <a:graphic>
              <a:graphicData uri="http://schemas.microsoft.com/office/powerpoint/2016/sectionzoom">
                <psez:sectionZm>
                  <psez:sectionZmObj sectionId="{78F0C157-88CC-48D2-B0D0-FE04461A0CBB}">
                    <psez:zmPr id="{CA339D06-8D7E-4C3D-B0DD-49F46D15277D}" imageType="cover" transitionDur="1000">
                      <p166:blipFill xmlns:p166="http://schemas.microsoft.com/office/powerpoint/2016/6/main">
                        <a:blip r:embed="rId29">
                          <a:extLst>
                            <a:ext uri="{96DAC541-7B7A-43D3-8B79-37D633B846F1}">
                              <asvg:svgBlip xmlns:asvg="http://schemas.microsoft.com/office/drawing/2016/SVG/main" r:embed="rId3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6300" cy="8763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1" name="Zoom de section 30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9691A08B-3598-2334-E410-E8F99609BC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8349421" y="4443057"/>
                <a:ext cx="876300" cy="8763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2" name="Google Shape;27;p4">
            <a:extLst>
              <a:ext uri="{FF2B5EF4-FFF2-40B4-BE49-F238E27FC236}">
                <a16:creationId xmlns:a16="http://schemas.microsoft.com/office/drawing/2014/main" id="{9E3789C7-A861-5884-6DD0-595F809565FF}"/>
              </a:ext>
            </a:extLst>
          </p:cNvPr>
          <p:cNvSpPr txBox="1"/>
          <p:nvPr/>
        </p:nvSpPr>
        <p:spPr>
          <a:xfrm>
            <a:off x="1404432" y="3347136"/>
            <a:ext cx="2266842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Marcellus"/>
              </a:rPr>
              <a:t>Introduction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Google Shape;27;p4">
            <a:extLst>
              <a:ext uri="{FF2B5EF4-FFF2-40B4-BE49-F238E27FC236}">
                <a16:creationId xmlns:a16="http://schemas.microsoft.com/office/drawing/2014/main" id="{5A57DC38-A4B3-D3B4-1009-E726F6A82136}"/>
              </a:ext>
            </a:extLst>
          </p:cNvPr>
          <p:cNvSpPr txBox="1"/>
          <p:nvPr/>
        </p:nvSpPr>
        <p:spPr>
          <a:xfrm>
            <a:off x="5224423" y="3361326"/>
            <a:ext cx="2030478" cy="78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Marcellus"/>
              </a:rPr>
              <a:t>Contexte général 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7;p4">
            <a:extLst>
              <a:ext uri="{FF2B5EF4-FFF2-40B4-BE49-F238E27FC236}">
                <a16:creationId xmlns:a16="http://schemas.microsoft.com/office/drawing/2014/main" id="{6F7EB48B-723E-336A-26F3-BD0676807DAD}"/>
              </a:ext>
            </a:extLst>
          </p:cNvPr>
          <p:cNvSpPr txBox="1"/>
          <p:nvPr/>
        </p:nvSpPr>
        <p:spPr>
          <a:xfrm>
            <a:off x="8260414" y="3325790"/>
            <a:ext cx="3318213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Marcellus"/>
              </a:rPr>
              <a:t>Conception</a:t>
            </a:r>
          </a:p>
        </p:txBody>
      </p:sp>
      <p:sp>
        <p:nvSpPr>
          <p:cNvPr id="35" name="Google Shape;27;p4">
            <a:extLst>
              <a:ext uri="{FF2B5EF4-FFF2-40B4-BE49-F238E27FC236}">
                <a16:creationId xmlns:a16="http://schemas.microsoft.com/office/drawing/2014/main" id="{258585C3-A0D7-5C89-B160-E1F361395488}"/>
              </a:ext>
            </a:extLst>
          </p:cNvPr>
          <p:cNvSpPr txBox="1"/>
          <p:nvPr/>
        </p:nvSpPr>
        <p:spPr>
          <a:xfrm>
            <a:off x="1404432" y="5498941"/>
            <a:ext cx="4203678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Marcellus"/>
              </a:rPr>
              <a:t>Réalisation du projet</a:t>
            </a:r>
          </a:p>
        </p:txBody>
      </p:sp>
      <p:sp>
        <p:nvSpPr>
          <p:cNvPr id="36" name="Google Shape;27;p4">
            <a:extLst>
              <a:ext uri="{FF2B5EF4-FFF2-40B4-BE49-F238E27FC236}">
                <a16:creationId xmlns:a16="http://schemas.microsoft.com/office/drawing/2014/main" id="{4CE71D77-991E-A8A5-B1B9-62492EA89744}"/>
              </a:ext>
            </a:extLst>
          </p:cNvPr>
          <p:cNvSpPr txBox="1"/>
          <p:nvPr/>
        </p:nvSpPr>
        <p:spPr>
          <a:xfrm>
            <a:off x="7217397" y="5801454"/>
            <a:ext cx="2911747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Marcellus"/>
              </a:rPr>
              <a:t>Conclusion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07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4BAC4A65-354F-57A4-6858-528C5EDAA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2FC1C3E-F6AE-514C-9916-2462C46B661E}"/>
              </a:ext>
            </a:extLst>
          </p:cNvPr>
          <p:cNvSpPr/>
          <p:nvPr/>
        </p:nvSpPr>
        <p:spPr>
          <a:xfrm>
            <a:off x="0" y="0"/>
            <a:ext cx="12203573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2" name="组合 3">
            <a:extLst>
              <a:ext uri="{FF2B5EF4-FFF2-40B4-BE49-F238E27FC236}">
                <a16:creationId xmlns:a16="http://schemas.microsoft.com/office/drawing/2014/main" id="{2A204C9B-7A34-D080-97D3-1B244DB0ED3C}"/>
              </a:ext>
            </a:extLst>
          </p:cNvPr>
          <p:cNvGrpSpPr/>
          <p:nvPr/>
        </p:nvGrpSpPr>
        <p:grpSpPr>
          <a:xfrm>
            <a:off x="2889845" y="223344"/>
            <a:ext cx="6107510" cy="625155"/>
            <a:chOff x="384045" y="243044"/>
            <a:chExt cx="6110515" cy="625462"/>
          </a:xfrm>
        </p:grpSpPr>
        <p:sp>
          <p:nvSpPr>
            <p:cNvPr id="3" name="9">
              <a:extLst>
                <a:ext uri="{FF2B5EF4-FFF2-40B4-BE49-F238E27FC236}">
                  <a16:creationId xmlns:a16="http://schemas.microsoft.com/office/drawing/2014/main" id="{9E4DAF92-749F-9CCE-E99D-EAB997D00BC2}"/>
                </a:ext>
              </a:extLst>
            </p:cNvPr>
            <p:cNvSpPr txBox="1"/>
            <p:nvPr/>
          </p:nvSpPr>
          <p:spPr>
            <a:xfrm>
              <a:off x="1719109" y="243044"/>
              <a:ext cx="3435256" cy="5541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/>
              <a:r>
                <a:rPr lang="fr-FR" altLang="zh-CN" sz="3599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Introduction</a:t>
              </a:r>
              <a:endParaRPr lang="zh-CN" altLang="en-US" sz="3599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4" name="品 11">
              <a:extLst>
                <a:ext uri="{FF2B5EF4-FFF2-40B4-BE49-F238E27FC236}">
                  <a16:creationId xmlns:a16="http://schemas.microsoft.com/office/drawing/2014/main" id="{45607ACB-DA01-308D-4FA4-C17B71A00D1E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76200" cap="flat" cmpd="sng" algn="ctr">
              <a:solidFill>
                <a:srgbClr val="F59801"/>
              </a:solidFill>
              <a:prstDash val="solid"/>
              <a:miter lim="800000"/>
            </a:ln>
            <a:effectLst/>
          </p:spPr>
        </p:cxn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6ECFBCD7-E869-FA84-3709-19FD6A156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-276094"/>
            <a:ext cx="184682" cy="553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6" tIns="45708" rIns="91416" bIns="45708" numCol="1" anchor="ctr" anchorCtr="0" compatLnSpc="1">
            <a:prstTxWarp prst="textNoShape">
              <a:avLst/>
            </a:prstTxWarp>
            <a:spAutoFit/>
          </a:bodyPr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fr-FR" altLang="fr-FR" sz="1200">
                <a:solidFill>
                  <a:srgbClr val="000000"/>
                </a:solidFill>
                <a:latin typeface="Söhne"/>
                <a:cs typeface="Arial"/>
                <a:sym typeface="Arial"/>
              </a:rPr>
            </a:br>
            <a:endParaRPr lang="fr-FR" altLang="fr-FR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AE9B92C-A6C0-E988-C16F-29CFAFB260F7}"/>
              </a:ext>
            </a:extLst>
          </p:cNvPr>
          <p:cNvGrpSpPr/>
          <p:nvPr/>
        </p:nvGrpSpPr>
        <p:grpSpPr>
          <a:xfrm>
            <a:off x="4487924" y="1981113"/>
            <a:ext cx="3365996" cy="3086483"/>
            <a:chOff x="4639515" y="2247280"/>
            <a:chExt cx="2933121" cy="2933120"/>
          </a:xfrm>
          <a:solidFill>
            <a:srgbClr val="002060"/>
          </a:solidFill>
        </p:grpSpPr>
        <p:sp>
          <p:nvSpPr>
            <p:cNvPr id="7" name="椭圆 7">
              <a:extLst>
                <a:ext uri="{FF2B5EF4-FFF2-40B4-BE49-F238E27FC236}">
                  <a16:creationId xmlns:a16="http://schemas.microsoft.com/office/drawing/2014/main" id="{88246C1E-5428-E1F2-D63A-79BE2FE106BC}"/>
                </a:ext>
              </a:extLst>
            </p:cNvPr>
            <p:cNvSpPr/>
            <p:nvPr/>
          </p:nvSpPr>
          <p:spPr>
            <a:xfrm>
              <a:off x="4639515" y="2247280"/>
              <a:ext cx="2933121" cy="29331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05"/>
              <a:endParaRPr lang="zh-CN" altLang="en-US" sz="2000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937606E-5E45-F7DE-074C-875AB3A540CA}"/>
                </a:ext>
              </a:extLst>
            </p:cNvPr>
            <p:cNvSpPr txBox="1"/>
            <p:nvPr/>
          </p:nvSpPr>
          <p:spPr>
            <a:xfrm>
              <a:off x="4828756" y="3436666"/>
              <a:ext cx="2506100" cy="836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172"/>
              <a:r>
                <a:rPr lang="fr-FR" sz="1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Modernisation des outils de suivi et de pilotage au sein de la banque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5E4B43-D8C4-1058-B729-BB0408989757}"/>
              </a:ext>
            </a:extLst>
          </p:cNvPr>
          <p:cNvGrpSpPr/>
          <p:nvPr/>
        </p:nvGrpSpPr>
        <p:grpSpPr>
          <a:xfrm>
            <a:off x="8307017" y="2091998"/>
            <a:ext cx="3162342" cy="2913208"/>
            <a:chOff x="8745497" y="2743776"/>
            <a:chExt cx="2343727" cy="2244972"/>
          </a:xfrm>
          <a:solidFill>
            <a:srgbClr val="FFA10B"/>
          </a:solidFill>
        </p:grpSpPr>
        <p:sp>
          <p:nvSpPr>
            <p:cNvPr id="10" name="椭圆 7">
              <a:extLst>
                <a:ext uri="{FF2B5EF4-FFF2-40B4-BE49-F238E27FC236}">
                  <a16:creationId xmlns:a16="http://schemas.microsoft.com/office/drawing/2014/main" id="{E8166623-DEB7-E6FA-9814-C5BAA11AB4D0}"/>
                </a:ext>
              </a:extLst>
            </p:cNvPr>
            <p:cNvSpPr/>
            <p:nvPr/>
          </p:nvSpPr>
          <p:spPr>
            <a:xfrm>
              <a:off x="8745497" y="2743776"/>
              <a:ext cx="2343727" cy="2244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05"/>
              <a:endParaRPr lang="zh-CN" altLang="en-US" sz="20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63ACD3F-AD56-013A-84DA-788212E3FEC6}"/>
                </a:ext>
              </a:extLst>
            </p:cNvPr>
            <p:cNvSpPr txBox="1"/>
            <p:nvPr/>
          </p:nvSpPr>
          <p:spPr>
            <a:xfrm>
              <a:off x="8936139" y="3622394"/>
              <a:ext cx="1971848" cy="83012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defTabSz="914172"/>
              <a:r>
                <a:rPr lang="fr-FR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Arial"/>
                  <a:sym typeface="Arial"/>
                </a:rPr>
                <a:t>Optimisation de l’activité de recouvrement par la mise en place d’une solution décisionnelle intégrée</a:t>
              </a:r>
              <a:endParaRPr lang="fr-FR" sz="1600" dirty="0">
                <a:solidFill>
                  <a:srgbClr val="000000"/>
                </a:solidFill>
                <a:latin typeface="Calibri"/>
                <a:cs typeface="Arial"/>
                <a:sym typeface="Arial"/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0A75B7F-F345-4E4D-798A-603521B4F925}"/>
              </a:ext>
            </a:extLst>
          </p:cNvPr>
          <p:cNvGrpSpPr/>
          <p:nvPr/>
        </p:nvGrpSpPr>
        <p:grpSpPr>
          <a:xfrm>
            <a:off x="1078578" y="2091998"/>
            <a:ext cx="3015019" cy="2825766"/>
            <a:chOff x="8268002" y="3533077"/>
            <a:chExt cx="2211935" cy="2149094"/>
          </a:xfrm>
        </p:grpSpPr>
        <p:sp>
          <p:nvSpPr>
            <p:cNvPr id="22" name="椭圆 7">
              <a:extLst>
                <a:ext uri="{FF2B5EF4-FFF2-40B4-BE49-F238E27FC236}">
                  <a16:creationId xmlns:a16="http://schemas.microsoft.com/office/drawing/2014/main" id="{6B452C80-3BDB-DEBA-BE68-9A8EA7613320}"/>
                </a:ext>
              </a:extLst>
            </p:cNvPr>
            <p:cNvSpPr/>
            <p:nvPr/>
          </p:nvSpPr>
          <p:spPr>
            <a:xfrm>
              <a:off x="8268002" y="3533077"/>
              <a:ext cx="2211935" cy="2149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05"/>
              <a:endParaRPr lang="zh-CN" altLang="en-US" sz="2000">
                <a:solidFill>
                  <a:srgbClr val="FFFFFF"/>
                </a:solidFill>
                <a:latin typeface="Calibri"/>
                <a:ea typeface="宋体" panose="02010600030101010101" pitchFamily="2" charset="-122"/>
                <a:sym typeface="Arial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ED1A6E5-3933-78B4-2D71-BF4088D54052}"/>
                </a:ext>
              </a:extLst>
            </p:cNvPr>
            <p:cNvSpPr txBox="1"/>
            <p:nvPr/>
          </p:nvSpPr>
          <p:spPr>
            <a:xfrm>
              <a:off x="8318336" y="4353383"/>
              <a:ext cx="2118484" cy="912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fr-FR"/>
              </a:defPPr>
              <a:lvl1pPr algn="ctr">
                <a:defRPr sz="24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defRPr>
              </a:lvl1pPr>
            </a:lstStyle>
            <a:p>
              <a:pPr defTabSz="914172"/>
              <a:r>
                <a:rPr lang="fr-FR" altLang="fr-FR" sz="1800" dirty="0">
                  <a:solidFill>
                    <a:srgbClr val="000000"/>
                  </a:solidFill>
                  <a:cs typeface="Arial"/>
                  <a:sym typeface="Arial"/>
                </a:rPr>
                <a:t>Transformation digitale et évolution de l’informatique décisionnelle dans les secteurs bancaires</a:t>
              </a:r>
              <a:endParaRPr lang="fr-FR" sz="180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4" name="椭圆 7">
            <a:extLst>
              <a:ext uri="{FF2B5EF4-FFF2-40B4-BE49-F238E27FC236}">
                <a16:creationId xmlns:a16="http://schemas.microsoft.com/office/drawing/2014/main" id="{F6A3014E-2463-BC37-7BC9-2526DCCA5F47}"/>
              </a:ext>
            </a:extLst>
          </p:cNvPr>
          <p:cNvSpPr/>
          <p:nvPr/>
        </p:nvSpPr>
        <p:spPr>
          <a:xfrm>
            <a:off x="10923902" y="1311640"/>
            <a:ext cx="541548" cy="526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05"/>
            <a:endParaRPr lang="zh-CN" altLang="en-US" sz="20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25" name="椭圆 7">
            <a:extLst>
              <a:ext uri="{FF2B5EF4-FFF2-40B4-BE49-F238E27FC236}">
                <a16:creationId xmlns:a16="http://schemas.microsoft.com/office/drawing/2014/main" id="{AB4D5DD1-8BA6-58C1-28BD-44FD65694D23}"/>
              </a:ext>
            </a:extLst>
          </p:cNvPr>
          <p:cNvSpPr/>
          <p:nvPr/>
        </p:nvSpPr>
        <p:spPr>
          <a:xfrm>
            <a:off x="1984926" y="5720637"/>
            <a:ext cx="344275" cy="3344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05"/>
            <a:endParaRPr lang="zh-CN" altLang="en-US" sz="20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26" name="椭圆 7">
            <a:extLst>
              <a:ext uri="{FF2B5EF4-FFF2-40B4-BE49-F238E27FC236}">
                <a16:creationId xmlns:a16="http://schemas.microsoft.com/office/drawing/2014/main" id="{74A0E822-7490-B8F4-B598-91C64F0FCC07}"/>
              </a:ext>
            </a:extLst>
          </p:cNvPr>
          <p:cNvSpPr/>
          <p:nvPr/>
        </p:nvSpPr>
        <p:spPr>
          <a:xfrm>
            <a:off x="7687879" y="5924807"/>
            <a:ext cx="464072" cy="4508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05"/>
            <a:endParaRPr lang="zh-CN" altLang="en-US" sz="200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27" name="椭圆 7">
            <a:extLst>
              <a:ext uri="{FF2B5EF4-FFF2-40B4-BE49-F238E27FC236}">
                <a16:creationId xmlns:a16="http://schemas.microsoft.com/office/drawing/2014/main" id="{88CA4230-0882-41B5-1C61-EA00D9F4895E}"/>
              </a:ext>
            </a:extLst>
          </p:cNvPr>
          <p:cNvSpPr/>
          <p:nvPr/>
        </p:nvSpPr>
        <p:spPr>
          <a:xfrm>
            <a:off x="4425718" y="5300917"/>
            <a:ext cx="558752" cy="5587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05"/>
            <a:endParaRPr lang="zh-CN" altLang="en-US" sz="2000" dirty="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28" name="椭圆 7">
            <a:extLst>
              <a:ext uri="{FF2B5EF4-FFF2-40B4-BE49-F238E27FC236}">
                <a16:creationId xmlns:a16="http://schemas.microsoft.com/office/drawing/2014/main" id="{CD8B17E9-A0DF-3BEB-1145-C9BE773B9CB3}"/>
              </a:ext>
            </a:extLst>
          </p:cNvPr>
          <p:cNvSpPr/>
          <p:nvPr/>
        </p:nvSpPr>
        <p:spPr>
          <a:xfrm>
            <a:off x="1748382" y="1311640"/>
            <a:ext cx="406391" cy="40639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05"/>
            <a:endParaRPr lang="zh-CN" altLang="en-US" sz="2000" dirty="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29" name="椭圆 7">
            <a:extLst>
              <a:ext uri="{FF2B5EF4-FFF2-40B4-BE49-F238E27FC236}">
                <a16:creationId xmlns:a16="http://schemas.microsoft.com/office/drawing/2014/main" id="{84DA14EA-A21C-0CF5-2603-ED9D667B9135}"/>
              </a:ext>
            </a:extLst>
          </p:cNvPr>
          <p:cNvSpPr/>
          <p:nvPr/>
        </p:nvSpPr>
        <p:spPr>
          <a:xfrm>
            <a:off x="11028407" y="5746156"/>
            <a:ext cx="499459" cy="48527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05"/>
            <a:endParaRPr lang="zh-CN" altLang="en-US" sz="2000" dirty="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30" name="椭圆 7">
            <a:extLst>
              <a:ext uri="{FF2B5EF4-FFF2-40B4-BE49-F238E27FC236}">
                <a16:creationId xmlns:a16="http://schemas.microsoft.com/office/drawing/2014/main" id="{F983A947-A10C-247A-686B-E336530747BB}"/>
              </a:ext>
            </a:extLst>
          </p:cNvPr>
          <p:cNvSpPr/>
          <p:nvPr/>
        </p:nvSpPr>
        <p:spPr>
          <a:xfrm>
            <a:off x="7381447" y="1418573"/>
            <a:ext cx="343031" cy="3332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05"/>
            <a:endParaRPr lang="zh-CN" altLang="en-US" sz="2000" dirty="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31" name="椭圆 7">
            <a:extLst>
              <a:ext uri="{FF2B5EF4-FFF2-40B4-BE49-F238E27FC236}">
                <a16:creationId xmlns:a16="http://schemas.microsoft.com/office/drawing/2014/main" id="{EF5D56CC-2883-3D36-151A-9E74EC306CD1}"/>
              </a:ext>
            </a:extLst>
          </p:cNvPr>
          <p:cNvSpPr/>
          <p:nvPr/>
        </p:nvSpPr>
        <p:spPr>
          <a:xfrm>
            <a:off x="502837" y="2294645"/>
            <a:ext cx="342644" cy="33291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05"/>
            <a:endParaRPr lang="zh-CN" altLang="en-US" sz="2000" dirty="0">
              <a:solidFill>
                <a:srgbClr val="FFFFFF"/>
              </a:solidFill>
              <a:latin typeface="Calibri"/>
              <a:ea typeface="宋体" panose="02010600030101010101" pitchFamily="2" charset="-122"/>
              <a:sym typeface="Arial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9A9A2CD-4336-56E8-3BBA-4E5344264492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CBC005-3455-AC6B-3531-6838766C5B90}"/>
              </a:ext>
            </a:extLst>
          </p:cNvPr>
          <p:cNvSpPr/>
          <p:nvPr/>
        </p:nvSpPr>
        <p:spPr>
          <a:xfrm>
            <a:off x="-662192" y="4438739"/>
            <a:ext cx="429097" cy="999534"/>
          </a:xfrm>
          <a:prstGeom prst="rect">
            <a:avLst/>
          </a:prstGeom>
          <a:solidFill>
            <a:srgbClr val="EF7B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AutoShape 2">
            <a:extLst>
              <a:ext uri="{FF2B5EF4-FFF2-40B4-BE49-F238E27FC236}">
                <a16:creationId xmlns:a16="http://schemas.microsoft.com/office/drawing/2014/main" id="{919B4576-6741-41AF-F4AE-9EF3CB9D3C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TN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5A476EF8-FB72-182B-2E49-ADC86F8CF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32" y="1768296"/>
            <a:ext cx="938487" cy="938487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07CE631E-95DA-4283-A799-64CAD5105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96" y="1768961"/>
            <a:ext cx="938207" cy="93820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968266A7-9E88-6B66-6967-97C017B64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65" y="1755845"/>
            <a:ext cx="1030790" cy="103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4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AA6922A-8FDD-7580-C51E-8ADEEB777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A8813C-2669-EAEB-F169-010BCD6B8C76}"/>
              </a:ext>
            </a:extLst>
          </p:cNvPr>
          <p:cNvSpPr/>
          <p:nvPr/>
        </p:nvSpPr>
        <p:spPr>
          <a:xfrm>
            <a:off x="11574" y="-17825"/>
            <a:ext cx="12192000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5" name="组合 3">
            <a:extLst>
              <a:ext uri="{FF2B5EF4-FFF2-40B4-BE49-F238E27FC236}">
                <a16:creationId xmlns:a16="http://schemas.microsoft.com/office/drawing/2014/main" id="{87D27CC3-CE5D-30E5-06B1-3C92AEFF6195}"/>
              </a:ext>
            </a:extLst>
          </p:cNvPr>
          <p:cNvGrpSpPr/>
          <p:nvPr/>
        </p:nvGrpSpPr>
        <p:grpSpPr>
          <a:xfrm>
            <a:off x="3311054" y="337606"/>
            <a:ext cx="6107511" cy="680951"/>
            <a:chOff x="720756" y="-9370"/>
            <a:chExt cx="6110515" cy="681285"/>
          </a:xfrm>
        </p:grpSpPr>
        <p:sp>
          <p:nvSpPr>
            <p:cNvPr id="6" name="9">
              <a:extLst>
                <a:ext uri="{FF2B5EF4-FFF2-40B4-BE49-F238E27FC236}">
                  <a16:creationId xmlns:a16="http://schemas.microsoft.com/office/drawing/2014/main" id="{F5E87DFC-E6C3-75D7-9587-B56D78CC28B4}"/>
                </a:ext>
              </a:extLst>
            </p:cNvPr>
            <p:cNvSpPr txBox="1"/>
            <p:nvPr/>
          </p:nvSpPr>
          <p:spPr>
            <a:xfrm>
              <a:off x="1590490" y="-9370"/>
              <a:ext cx="4371047" cy="5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0" indent="0">
                <a:lnSpc>
                  <a:spcPts val="3850"/>
                </a:lnSpc>
                <a:spcBef>
                  <a:spcPct val="0"/>
                </a:spcBef>
              </a:pPr>
              <a:r>
                <a:rPr lang="en-US" sz="3600" b="1" dirty="0" err="1">
                  <a:solidFill>
                    <a:srgbClr val="1F376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Organisme</a:t>
              </a:r>
              <a:r>
                <a:rPr lang="en-US" sz="3600" b="1" dirty="0">
                  <a:solidFill>
                    <a:srgbClr val="1F376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dirty="0" err="1">
                  <a:solidFill>
                    <a:srgbClr val="1F376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d'acceuil</a:t>
              </a:r>
              <a:endParaRPr lang="en-US" sz="3600" b="1" dirty="0">
                <a:solidFill>
                  <a:srgbClr val="1F376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品 11">
              <a:extLst>
                <a:ext uri="{FF2B5EF4-FFF2-40B4-BE49-F238E27FC236}">
                  <a16:creationId xmlns:a16="http://schemas.microsoft.com/office/drawing/2014/main" id="{AB2C3124-844C-8D6D-0D80-F0F794EBF30B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720756" y="671915"/>
              <a:ext cx="6110515" cy="0"/>
            </a:xfrm>
            <a:prstGeom prst="line">
              <a:avLst/>
            </a:prstGeom>
            <a:noFill/>
            <a:ln w="76200" cap="flat" cmpd="sng" algn="ctr">
              <a:solidFill>
                <a:srgbClr val="FFBF53">
                  <a:lumMod val="75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A9804EA-58FC-4567-602A-72D9667F4CB7}"/>
              </a:ext>
            </a:extLst>
          </p:cNvPr>
          <p:cNvSpPr txBox="1"/>
          <p:nvPr/>
        </p:nvSpPr>
        <p:spPr>
          <a:xfrm>
            <a:off x="2259751" y="2257472"/>
            <a:ext cx="763962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914400" eaLnBrk="1" fontAlgn="auto" latinLnBrk="0" hangingPunct="1">
              <a:buClrTx/>
              <a:buSzTx/>
              <a:buFontTx/>
              <a:buNone/>
              <a:tabLst/>
              <a:defRPr kumimoji="0" sz="5400" b="1" kern="1200" spc="0" normalizeH="0" baseline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defRPr>
            </a:lvl1pPr>
          </a:lstStyle>
          <a:p>
            <a:pPr defTabSz="457200"/>
            <a:r>
              <a:rPr lang="fr-FR" sz="2700" dirty="0">
                <a:sym typeface="Arial"/>
              </a:rPr>
              <a:t>Banque Internationale Arabe de Tunisie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93F615-8208-82B3-A9C6-F0509FB26308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E8D80-B76E-7BF6-A802-E57FCAC43D17}"/>
              </a:ext>
            </a:extLst>
          </p:cNvPr>
          <p:cNvSpPr/>
          <p:nvPr/>
        </p:nvSpPr>
        <p:spPr>
          <a:xfrm>
            <a:off x="11574" y="4438739"/>
            <a:ext cx="12192000" cy="999534"/>
          </a:xfrm>
          <a:prstGeom prst="rect">
            <a:avLst/>
          </a:prstGeom>
          <a:solidFill>
            <a:srgbClr val="F3890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3890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07C365-31F9-B992-C30B-BAFE1E2DD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52" y="3692538"/>
            <a:ext cx="2326752" cy="232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700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15134-94F7-2462-F62D-FCC9E59D9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ED04497-7AB3-10E9-E961-9730E07AB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6FE197-0815-D959-C634-0BB7461EAC15}"/>
              </a:ext>
            </a:extLst>
          </p:cNvPr>
          <p:cNvSpPr/>
          <p:nvPr/>
        </p:nvSpPr>
        <p:spPr>
          <a:xfrm>
            <a:off x="-1587" y="-17825"/>
            <a:ext cx="12192000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2E7F53D-8F94-3BF8-0FB5-7805B96722BE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9A14A1-D39E-159A-96E4-E47EE1BEC8F7}"/>
              </a:ext>
            </a:extLst>
          </p:cNvPr>
          <p:cNvSpPr/>
          <p:nvPr/>
        </p:nvSpPr>
        <p:spPr>
          <a:xfrm rot="5400000">
            <a:off x="-2096705" y="2969954"/>
            <a:ext cx="6893647" cy="882445"/>
          </a:xfrm>
          <a:prstGeom prst="rect">
            <a:avLst/>
          </a:prstGeom>
          <a:solidFill>
            <a:srgbClr val="F3890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" name="组合 3">
            <a:extLst>
              <a:ext uri="{FF2B5EF4-FFF2-40B4-BE49-F238E27FC236}">
                <a16:creationId xmlns:a16="http://schemas.microsoft.com/office/drawing/2014/main" id="{E3968B16-A1D7-04C3-27DB-256D6307E383}"/>
              </a:ext>
            </a:extLst>
          </p:cNvPr>
          <p:cNvGrpSpPr/>
          <p:nvPr/>
        </p:nvGrpSpPr>
        <p:grpSpPr>
          <a:xfrm>
            <a:off x="4389401" y="482987"/>
            <a:ext cx="6107510" cy="1041013"/>
            <a:chOff x="384045" y="-168859"/>
            <a:chExt cx="6110515" cy="1037365"/>
          </a:xfrm>
        </p:grpSpPr>
        <p:sp>
          <p:nvSpPr>
            <p:cNvPr id="3" name="9">
              <a:extLst>
                <a:ext uri="{FF2B5EF4-FFF2-40B4-BE49-F238E27FC236}">
                  <a16:creationId xmlns:a16="http://schemas.microsoft.com/office/drawing/2014/main" id="{E6EC2044-BACA-DB69-C002-4F83B319B15A}"/>
                </a:ext>
              </a:extLst>
            </p:cNvPr>
            <p:cNvSpPr txBox="1"/>
            <p:nvPr/>
          </p:nvSpPr>
          <p:spPr>
            <a:xfrm>
              <a:off x="992506" y="-168859"/>
              <a:ext cx="4893590" cy="5541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599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Étude de l’existant</a:t>
              </a:r>
              <a:endParaRPr lang="zh-CN" altLang="en-US" sz="3599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1" name="品 11">
              <a:extLst>
                <a:ext uri="{FF2B5EF4-FFF2-40B4-BE49-F238E27FC236}">
                  <a16:creationId xmlns:a16="http://schemas.microsoft.com/office/drawing/2014/main" id="{D5F96AA0-651A-91E8-DD51-6F1FFF4A7177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384045" y="868506"/>
              <a:ext cx="6110515" cy="0"/>
            </a:xfrm>
            <a:prstGeom prst="line">
              <a:avLst/>
            </a:prstGeom>
            <a:noFill/>
            <a:ln w="76200" cap="flat" cmpd="sng" algn="ctr">
              <a:solidFill>
                <a:srgbClr val="F38901"/>
              </a:solidFill>
              <a:prstDash val="solid"/>
              <a:miter lim="800000"/>
            </a:ln>
            <a:effectLst/>
          </p:spPr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D593551-0061-737A-4BA9-DCCA74C50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6" y="2222038"/>
            <a:ext cx="2143125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FAB190F-9454-94C0-B1A4-41548C3FC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64" y="1340572"/>
            <a:ext cx="6848108" cy="62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3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B5D6-A774-4EBB-B3D5-BF4B2191F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F1CE0CB-BAAC-EC60-364B-84F05CE3F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92543B-9659-3702-F268-D386CC99F6EC}"/>
              </a:ext>
            </a:extLst>
          </p:cNvPr>
          <p:cNvSpPr/>
          <p:nvPr/>
        </p:nvSpPr>
        <p:spPr>
          <a:xfrm>
            <a:off x="11574" y="0"/>
            <a:ext cx="12192000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6055EC-5C1E-312E-F0D5-83970D1F75DE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E54A63-1A63-0D36-5AC1-9D0E17C47DE9}"/>
              </a:ext>
            </a:extLst>
          </p:cNvPr>
          <p:cNvSpPr/>
          <p:nvPr/>
        </p:nvSpPr>
        <p:spPr>
          <a:xfrm rot="6660176">
            <a:off x="-3691539" y="1183646"/>
            <a:ext cx="8819152" cy="3712079"/>
          </a:xfrm>
          <a:prstGeom prst="rect">
            <a:avLst/>
          </a:prstGeom>
          <a:solidFill>
            <a:srgbClr val="F3890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5A77904-3FAD-8905-A251-EFF9DA2A7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" b="1564"/>
          <a:stretch/>
        </p:blipFill>
        <p:spPr bwMode="auto">
          <a:xfrm>
            <a:off x="538667" y="301463"/>
            <a:ext cx="819502" cy="793860"/>
          </a:xfrm>
          <a:custGeom>
            <a:avLst/>
            <a:gdLst>
              <a:gd name="connsiteX0" fmla="*/ 992766 w 4114801"/>
              <a:gd name="connsiteY0" fmla="*/ 0 h 3986051"/>
              <a:gd name="connsiteX1" fmla="*/ 3122035 w 4114801"/>
              <a:gd name="connsiteY1" fmla="*/ 0 h 3986051"/>
              <a:gd name="connsiteX2" fmla="*/ 4114801 w 4114801"/>
              <a:gd name="connsiteY2" fmla="*/ 992766 h 3986051"/>
              <a:gd name="connsiteX3" fmla="*/ 4114801 w 4114801"/>
              <a:gd name="connsiteY3" fmla="*/ 2993285 h 3986051"/>
              <a:gd name="connsiteX4" fmla="*/ 3122035 w 4114801"/>
              <a:gd name="connsiteY4" fmla="*/ 3986051 h 3986051"/>
              <a:gd name="connsiteX5" fmla="*/ 992766 w 4114801"/>
              <a:gd name="connsiteY5" fmla="*/ 3986051 h 3986051"/>
              <a:gd name="connsiteX6" fmla="*/ 0 w 4114801"/>
              <a:gd name="connsiteY6" fmla="*/ 2993285 h 3986051"/>
              <a:gd name="connsiteX7" fmla="*/ 0 w 4114801"/>
              <a:gd name="connsiteY7" fmla="*/ 992766 h 3986051"/>
              <a:gd name="connsiteX8" fmla="*/ 992766 w 4114801"/>
              <a:gd name="connsiteY8" fmla="*/ 0 h 398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1" h="3986051">
                <a:moveTo>
                  <a:pt x="992766" y="0"/>
                </a:moveTo>
                <a:lnTo>
                  <a:pt x="3122035" y="0"/>
                </a:lnTo>
                <a:cubicBezTo>
                  <a:pt x="3670325" y="0"/>
                  <a:pt x="4114801" y="444476"/>
                  <a:pt x="4114801" y="992766"/>
                </a:cubicBezTo>
                <a:lnTo>
                  <a:pt x="4114801" y="2993285"/>
                </a:lnTo>
                <a:cubicBezTo>
                  <a:pt x="4114801" y="3541575"/>
                  <a:pt x="3670325" y="3986051"/>
                  <a:pt x="3122035" y="3986051"/>
                </a:cubicBezTo>
                <a:lnTo>
                  <a:pt x="992766" y="3986051"/>
                </a:lnTo>
                <a:cubicBezTo>
                  <a:pt x="444476" y="3986051"/>
                  <a:pt x="0" y="3541575"/>
                  <a:pt x="0" y="2993285"/>
                </a:cubicBezTo>
                <a:lnTo>
                  <a:pt x="0" y="992766"/>
                </a:lnTo>
                <a:cubicBezTo>
                  <a:pt x="0" y="444476"/>
                  <a:pt x="444476" y="0"/>
                  <a:pt x="9927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3">
            <a:extLst>
              <a:ext uri="{FF2B5EF4-FFF2-40B4-BE49-F238E27FC236}">
                <a16:creationId xmlns:a16="http://schemas.microsoft.com/office/drawing/2014/main" id="{FD8B01E4-93BC-FCE4-A1D0-9403C80719F9}"/>
              </a:ext>
            </a:extLst>
          </p:cNvPr>
          <p:cNvGrpSpPr/>
          <p:nvPr/>
        </p:nvGrpSpPr>
        <p:grpSpPr>
          <a:xfrm>
            <a:off x="3102958" y="698393"/>
            <a:ext cx="7421084" cy="582606"/>
            <a:chOff x="-76832" y="24229"/>
            <a:chExt cx="7424735" cy="582892"/>
          </a:xfrm>
        </p:grpSpPr>
        <p:sp>
          <p:nvSpPr>
            <p:cNvPr id="6" name="9">
              <a:extLst>
                <a:ext uri="{FF2B5EF4-FFF2-40B4-BE49-F238E27FC236}">
                  <a16:creationId xmlns:a16="http://schemas.microsoft.com/office/drawing/2014/main" id="{8674C764-6C8F-25DF-1D48-B303C7E4A716}"/>
                </a:ext>
              </a:extLst>
            </p:cNvPr>
            <p:cNvSpPr txBox="1"/>
            <p:nvPr/>
          </p:nvSpPr>
          <p:spPr>
            <a:xfrm>
              <a:off x="-76832" y="24229"/>
              <a:ext cx="7424735" cy="461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0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Problématique</a:t>
              </a:r>
            </a:p>
          </p:txBody>
        </p:sp>
        <p:cxnSp>
          <p:nvCxnSpPr>
            <p:cNvPr id="7" name="品 11">
              <a:extLst>
                <a:ext uri="{FF2B5EF4-FFF2-40B4-BE49-F238E27FC236}">
                  <a16:creationId xmlns:a16="http://schemas.microsoft.com/office/drawing/2014/main" id="{A0983F46-A3D8-81B0-C835-31D70AC14C2A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76832" y="607121"/>
              <a:ext cx="7424735" cy="0"/>
            </a:xfrm>
            <a:prstGeom prst="line">
              <a:avLst/>
            </a:prstGeom>
            <a:noFill/>
            <a:ln w="76200" cap="flat" cmpd="sng" algn="ctr">
              <a:solidFill>
                <a:srgbClr val="F38901"/>
              </a:solidFill>
              <a:prstDash val="solid"/>
              <a:miter lim="800000"/>
            </a:ln>
            <a:effectLst/>
          </p:spPr>
        </p:cxnSp>
      </p:grpSp>
      <p:sp>
        <p:nvSpPr>
          <p:cNvPr id="17" name="Freeform 12">
            <a:extLst>
              <a:ext uri="{FF2B5EF4-FFF2-40B4-BE49-F238E27FC236}">
                <a16:creationId xmlns:a16="http://schemas.microsoft.com/office/drawing/2014/main" id="{3475C0AC-A8CF-D8D7-DCE6-75E2A0E74A57}"/>
              </a:ext>
            </a:extLst>
          </p:cNvPr>
          <p:cNvSpPr/>
          <p:nvPr/>
        </p:nvSpPr>
        <p:spPr>
          <a:xfrm>
            <a:off x="1178308" y="5512842"/>
            <a:ext cx="941734" cy="941734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8575" cap="flat">
            <a:solidFill>
              <a:sysClr val="window" lastClr="FFFFFF"/>
            </a:solidFill>
            <a:prstDash val="solid"/>
            <a:miter lim="800000"/>
            <a:headEnd/>
            <a:tailEnd/>
          </a:ln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GB" sz="900" dirty="0">
              <a:solidFill>
                <a:prstClr val="black"/>
              </a:solidFill>
              <a:latin typeface="Arial"/>
              <a:ea typeface="微软雅黑"/>
              <a:cs typeface="Arial"/>
              <a:sym typeface="Arial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8E43670-9A5A-B26C-9B4F-E4C2631C92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58" y="1389871"/>
            <a:ext cx="7457267" cy="49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2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E93B3-F3C8-65C5-A16C-4CFF1AA48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6F6866D-7852-77C5-71F4-148000652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D861F6-7E9B-5080-EDC5-336B61DB980E}"/>
              </a:ext>
            </a:extLst>
          </p:cNvPr>
          <p:cNvSpPr/>
          <p:nvPr/>
        </p:nvSpPr>
        <p:spPr>
          <a:xfrm>
            <a:off x="11574" y="0"/>
            <a:ext cx="12192000" cy="6893649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87A39-0AF2-276A-BA9B-6FC5E7934C92}"/>
              </a:ext>
            </a:extLst>
          </p:cNvPr>
          <p:cNvSpPr/>
          <p:nvPr/>
        </p:nvSpPr>
        <p:spPr>
          <a:xfrm rot="10800000">
            <a:off x="-33306" y="6478638"/>
            <a:ext cx="12236879" cy="369294"/>
          </a:xfrm>
          <a:prstGeom prst="rect">
            <a:avLst/>
          </a:prstGeom>
          <a:solidFill>
            <a:srgbClr val="EF7B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8ACB960-D54B-FD23-E493-EBFBC798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" b="1564"/>
          <a:stretch/>
        </p:blipFill>
        <p:spPr bwMode="auto">
          <a:xfrm>
            <a:off x="5939887" y="5960766"/>
            <a:ext cx="819502" cy="793860"/>
          </a:xfrm>
          <a:custGeom>
            <a:avLst/>
            <a:gdLst>
              <a:gd name="connsiteX0" fmla="*/ 992766 w 4114801"/>
              <a:gd name="connsiteY0" fmla="*/ 0 h 3986051"/>
              <a:gd name="connsiteX1" fmla="*/ 3122035 w 4114801"/>
              <a:gd name="connsiteY1" fmla="*/ 0 h 3986051"/>
              <a:gd name="connsiteX2" fmla="*/ 4114801 w 4114801"/>
              <a:gd name="connsiteY2" fmla="*/ 992766 h 3986051"/>
              <a:gd name="connsiteX3" fmla="*/ 4114801 w 4114801"/>
              <a:gd name="connsiteY3" fmla="*/ 2993285 h 3986051"/>
              <a:gd name="connsiteX4" fmla="*/ 3122035 w 4114801"/>
              <a:gd name="connsiteY4" fmla="*/ 3986051 h 3986051"/>
              <a:gd name="connsiteX5" fmla="*/ 992766 w 4114801"/>
              <a:gd name="connsiteY5" fmla="*/ 3986051 h 3986051"/>
              <a:gd name="connsiteX6" fmla="*/ 0 w 4114801"/>
              <a:gd name="connsiteY6" fmla="*/ 2993285 h 3986051"/>
              <a:gd name="connsiteX7" fmla="*/ 0 w 4114801"/>
              <a:gd name="connsiteY7" fmla="*/ 992766 h 3986051"/>
              <a:gd name="connsiteX8" fmla="*/ 992766 w 4114801"/>
              <a:gd name="connsiteY8" fmla="*/ 0 h 398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1" h="3986051">
                <a:moveTo>
                  <a:pt x="992766" y="0"/>
                </a:moveTo>
                <a:lnTo>
                  <a:pt x="3122035" y="0"/>
                </a:lnTo>
                <a:cubicBezTo>
                  <a:pt x="3670325" y="0"/>
                  <a:pt x="4114801" y="444476"/>
                  <a:pt x="4114801" y="992766"/>
                </a:cubicBezTo>
                <a:lnTo>
                  <a:pt x="4114801" y="2993285"/>
                </a:lnTo>
                <a:cubicBezTo>
                  <a:pt x="4114801" y="3541575"/>
                  <a:pt x="3670325" y="3986051"/>
                  <a:pt x="3122035" y="3986051"/>
                </a:cubicBezTo>
                <a:lnTo>
                  <a:pt x="992766" y="3986051"/>
                </a:lnTo>
                <a:cubicBezTo>
                  <a:pt x="444476" y="3986051"/>
                  <a:pt x="0" y="3541575"/>
                  <a:pt x="0" y="2993285"/>
                </a:cubicBezTo>
                <a:lnTo>
                  <a:pt x="0" y="992766"/>
                </a:lnTo>
                <a:cubicBezTo>
                  <a:pt x="0" y="444476"/>
                  <a:pt x="444476" y="0"/>
                  <a:pt x="9927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3">
            <a:extLst>
              <a:ext uri="{FF2B5EF4-FFF2-40B4-BE49-F238E27FC236}">
                <a16:creationId xmlns:a16="http://schemas.microsoft.com/office/drawing/2014/main" id="{5D1A606D-3C48-0624-9C76-999B65CFAB67}"/>
              </a:ext>
            </a:extLst>
          </p:cNvPr>
          <p:cNvGrpSpPr/>
          <p:nvPr/>
        </p:nvGrpSpPr>
        <p:grpSpPr>
          <a:xfrm>
            <a:off x="2397032" y="316191"/>
            <a:ext cx="7421084" cy="741966"/>
            <a:chOff x="-76832" y="-308914"/>
            <a:chExt cx="7424735" cy="742330"/>
          </a:xfrm>
        </p:grpSpPr>
        <p:sp>
          <p:nvSpPr>
            <p:cNvPr id="3" name="9">
              <a:extLst>
                <a:ext uri="{FF2B5EF4-FFF2-40B4-BE49-F238E27FC236}">
                  <a16:creationId xmlns:a16="http://schemas.microsoft.com/office/drawing/2014/main" id="{93A795D6-69C0-2931-3341-07736DD87840}"/>
                </a:ext>
              </a:extLst>
            </p:cNvPr>
            <p:cNvSpPr txBox="1"/>
            <p:nvPr/>
          </p:nvSpPr>
          <p:spPr>
            <a:xfrm>
              <a:off x="-76832" y="-308914"/>
              <a:ext cx="7424735" cy="554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 defTabSz="913905">
                <a:defRPr/>
              </a:pPr>
              <a:r>
                <a:rPr lang="fr-FR" altLang="zh-CN" sz="3600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  <a:sym typeface="Arial"/>
                </a:rPr>
                <a:t>Solution proposée</a:t>
              </a:r>
            </a:p>
          </p:txBody>
        </p:sp>
        <p:cxnSp>
          <p:nvCxnSpPr>
            <p:cNvPr id="11" name="品 11">
              <a:extLst>
                <a:ext uri="{FF2B5EF4-FFF2-40B4-BE49-F238E27FC236}">
                  <a16:creationId xmlns:a16="http://schemas.microsoft.com/office/drawing/2014/main" id="{49D41571-80E7-A493-A727-A22747D46FAD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76832" y="433416"/>
              <a:ext cx="7424735" cy="0"/>
            </a:xfrm>
            <a:prstGeom prst="line">
              <a:avLst/>
            </a:prstGeom>
            <a:noFill/>
            <a:ln w="76200" cap="flat" cmpd="sng" algn="ctr">
              <a:solidFill>
                <a:srgbClr val="F59701"/>
              </a:solidFill>
              <a:prstDash val="solid"/>
              <a:miter lim="800000"/>
            </a:ln>
            <a:effectLst/>
          </p:spPr>
        </p:cxn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691CE58A-E9FC-FE01-D868-945CDE9E3CC8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AA7337-76F3-F661-66E1-576E5BA88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70" y="1246126"/>
            <a:ext cx="7691136" cy="512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9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C74E-2A40-C8AB-170E-E26357E35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481F6E9-E0DC-ECCF-EA6B-1643EED68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95C55D-6F50-9D79-EC1D-73CA3C39224B}"/>
              </a:ext>
            </a:extLst>
          </p:cNvPr>
          <p:cNvSpPr/>
          <p:nvPr/>
        </p:nvSpPr>
        <p:spPr>
          <a:xfrm>
            <a:off x="-4468" y="0"/>
            <a:ext cx="12192000" cy="689364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15" name="组合 3">
            <a:extLst>
              <a:ext uri="{FF2B5EF4-FFF2-40B4-BE49-F238E27FC236}">
                <a16:creationId xmlns:a16="http://schemas.microsoft.com/office/drawing/2014/main" id="{4A611FFC-00C8-66F5-9A11-723582DB486B}"/>
              </a:ext>
            </a:extLst>
          </p:cNvPr>
          <p:cNvGrpSpPr/>
          <p:nvPr/>
        </p:nvGrpSpPr>
        <p:grpSpPr>
          <a:xfrm>
            <a:off x="2632646" y="725299"/>
            <a:ext cx="11293556" cy="631919"/>
            <a:chOff x="-350441" y="-136724"/>
            <a:chExt cx="11299112" cy="632228"/>
          </a:xfrm>
        </p:grpSpPr>
        <p:sp>
          <p:nvSpPr>
            <p:cNvPr id="16" name="9">
              <a:extLst>
                <a:ext uri="{FF2B5EF4-FFF2-40B4-BE49-F238E27FC236}">
                  <a16:creationId xmlns:a16="http://schemas.microsoft.com/office/drawing/2014/main" id="{4A8FF60C-DB1E-0F83-97C2-1DCA5A75D1FF}"/>
                </a:ext>
              </a:extLst>
            </p:cNvPr>
            <p:cNvSpPr txBox="1"/>
            <p:nvPr/>
          </p:nvSpPr>
          <p:spPr>
            <a:xfrm>
              <a:off x="345666" y="-136724"/>
              <a:ext cx="10603005" cy="4715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0" indent="0">
                <a:lnSpc>
                  <a:spcPts val="3850"/>
                </a:lnSpc>
                <a:spcBef>
                  <a:spcPct val="0"/>
                </a:spcBef>
              </a:pPr>
              <a:r>
                <a:rPr lang="fr-FR" sz="3200" b="1" dirty="0">
                  <a:solidFill>
                    <a:srgbClr val="1F376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Choix des méthodologies de travail</a:t>
              </a:r>
            </a:p>
          </p:txBody>
        </p:sp>
        <p:cxnSp>
          <p:nvCxnSpPr>
            <p:cNvPr id="17" name="品 11">
              <a:extLst>
                <a:ext uri="{FF2B5EF4-FFF2-40B4-BE49-F238E27FC236}">
                  <a16:creationId xmlns:a16="http://schemas.microsoft.com/office/drawing/2014/main" id="{934474C3-820A-D674-1AB1-6EEADC8F92CF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-350441" y="495504"/>
              <a:ext cx="7424735" cy="0"/>
            </a:xfrm>
            <a:prstGeom prst="line">
              <a:avLst/>
            </a:prstGeom>
            <a:noFill/>
            <a:ln w="76200" cap="flat" cmpd="sng" algn="ctr">
              <a:solidFill>
                <a:srgbClr val="F38901"/>
              </a:solidFill>
              <a:prstDash val="solid"/>
              <a:miter lim="800000"/>
            </a:ln>
            <a:effectLst/>
          </p:spPr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4D20B2F8-B845-0C6A-E319-B71A1CF2D577}"/>
              </a:ext>
            </a:extLst>
          </p:cNvPr>
          <p:cNvSpPr txBox="1"/>
          <p:nvPr/>
        </p:nvSpPr>
        <p:spPr>
          <a:xfrm>
            <a:off x="11726341" y="6454576"/>
            <a:ext cx="4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2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0C60817-AC60-36CA-5335-0DE0CF1224D3}"/>
              </a:ext>
            </a:extLst>
          </p:cNvPr>
          <p:cNvGrpSpPr/>
          <p:nvPr/>
        </p:nvGrpSpPr>
        <p:grpSpPr>
          <a:xfrm>
            <a:off x="4610759" y="9152925"/>
            <a:ext cx="2928911" cy="3609533"/>
            <a:chOff x="9218342" y="5351845"/>
            <a:chExt cx="5857821" cy="7219066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D008D55-9B6B-ACD6-E767-FD57A02F242D}"/>
                </a:ext>
              </a:extLst>
            </p:cNvPr>
            <p:cNvSpPr/>
            <p:nvPr/>
          </p:nvSpPr>
          <p:spPr bwMode="auto">
            <a:xfrm>
              <a:off x="9218342" y="6509074"/>
              <a:ext cx="5857821" cy="6061837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4 h 856"/>
                <a:gd name="T6" fmla="*/ 12630 w 12630"/>
                <a:gd name="T7" fmla="*/ 763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3 h 856"/>
                <a:gd name="T14" fmla="*/ 0 w 12630"/>
                <a:gd name="T15" fmla="*/ 94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2"/>
                    <a:pt x="12630" y="94"/>
                  </a:cubicBezTo>
                  <a:lnTo>
                    <a:pt x="12630" y="763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3"/>
                  </a:cubicBezTo>
                  <a:lnTo>
                    <a:pt x="0" y="94"/>
                  </a:lnTo>
                  <a:cubicBezTo>
                    <a:pt x="0" y="42"/>
                    <a:pt x="34" y="0"/>
                    <a:pt x="75" y="0"/>
                  </a:cubicBez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E20898F-D6DB-BFC0-9884-C1D0A99BE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6266" y="5351845"/>
              <a:ext cx="3441975" cy="2617305"/>
            </a:xfrm>
            <a:custGeom>
              <a:avLst/>
              <a:gdLst>
                <a:gd name="T0" fmla="*/ 2333 w 2333"/>
                <a:gd name="T1" fmla="*/ 0 h 1775"/>
                <a:gd name="T2" fmla="*/ 2333 w 2333"/>
                <a:gd name="T3" fmla="*/ 1331 h 1775"/>
                <a:gd name="T4" fmla="*/ 1166 w 2333"/>
                <a:gd name="T5" fmla="*/ 1775 h 1775"/>
                <a:gd name="T6" fmla="*/ 0 w 2333"/>
                <a:gd name="T7" fmla="*/ 1331 h 1775"/>
                <a:gd name="T8" fmla="*/ 0 w 2333"/>
                <a:gd name="T9" fmla="*/ 0 h 1775"/>
                <a:gd name="T10" fmla="*/ 1166 w 2333"/>
                <a:gd name="T11" fmla="*/ 444 h 1775"/>
                <a:gd name="T12" fmla="*/ 2333 w 2333"/>
                <a:gd name="T13" fmla="*/ 0 h 1775"/>
                <a:gd name="T14" fmla="*/ 1750 w 2333"/>
                <a:gd name="T15" fmla="*/ 222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3" h="1775">
                  <a:moveTo>
                    <a:pt x="2333" y="0"/>
                  </a:moveTo>
                  <a:lnTo>
                    <a:pt x="2333" y="1331"/>
                  </a:lnTo>
                  <a:lnTo>
                    <a:pt x="1166" y="1775"/>
                  </a:lnTo>
                  <a:lnTo>
                    <a:pt x="0" y="1331"/>
                  </a:lnTo>
                  <a:lnTo>
                    <a:pt x="0" y="0"/>
                  </a:lnTo>
                  <a:lnTo>
                    <a:pt x="1166" y="444"/>
                  </a:lnTo>
                  <a:lnTo>
                    <a:pt x="2333" y="0"/>
                  </a:lnTo>
                  <a:close/>
                  <a:moveTo>
                    <a:pt x="1750" y="222"/>
                  </a:moveTo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4BF85A7E-5D46-2097-4B99-8817D2CFCA56}"/>
                </a:ext>
              </a:extLst>
            </p:cNvPr>
            <p:cNvSpPr txBox="1"/>
            <p:nvPr/>
          </p:nvSpPr>
          <p:spPr>
            <a:xfrm>
              <a:off x="10936472" y="6121981"/>
              <a:ext cx="2479212" cy="144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16" tIns="22859" rIns="45716" bIns="22859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buClrTx/>
                <a:defRPr sz="4400" b="1" kern="1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defRPr>
              </a:lvl1pPr>
            </a:lstStyle>
            <a:p>
              <a:pPr defTabSz="457200"/>
              <a:r>
                <a:rPr lang="fr-FR" altLang="zh-CN" sz="2200" dirty="0">
                  <a:sym typeface="Arial"/>
                </a:rPr>
                <a:t>Plan social </a:t>
              </a:r>
              <a:endParaRPr lang="en-US" altLang="zh-CN" sz="2200" dirty="0">
                <a:sym typeface="Arial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761896-CD7C-21BA-5466-3C5C893E37E9}"/>
              </a:ext>
            </a:extLst>
          </p:cNvPr>
          <p:cNvGrpSpPr/>
          <p:nvPr/>
        </p:nvGrpSpPr>
        <p:grpSpPr>
          <a:xfrm>
            <a:off x="12569646" y="588708"/>
            <a:ext cx="2928910" cy="3685245"/>
            <a:chOff x="17569253" y="5316891"/>
            <a:chExt cx="5857820" cy="7370489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7F36A05-6825-DC52-2471-1BAEB97864CC}"/>
                </a:ext>
              </a:extLst>
            </p:cNvPr>
            <p:cNvSpPr/>
            <p:nvPr/>
          </p:nvSpPr>
          <p:spPr bwMode="auto">
            <a:xfrm>
              <a:off x="17569253" y="6625543"/>
              <a:ext cx="5857820" cy="6061837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3 h 856"/>
                <a:gd name="T6" fmla="*/ 12630 w 12630"/>
                <a:gd name="T7" fmla="*/ 762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2 h 856"/>
                <a:gd name="T14" fmla="*/ 0 w 12630"/>
                <a:gd name="T15" fmla="*/ 93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2"/>
                    <a:pt x="12630" y="93"/>
                  </a:cubicBezTo>
                  <a:lnTo>
                    <a:pt x="12630" y="762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2"/>
                  </a:cubicBezTo>
                  <a:lnTo>
                    <a:pt x="0" y="93"/>
                  </a:lnTo>
                  <a:cubicBezTo>
                    <a:pt x="0" y="42"/>
                    <a:pt x="34" y="0"/>
                    <a:pt x="75" y="0"/>
                  </a:cubicBez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FF8FCA9C-57A1-1240-F1C8-0F2335C78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72769" y="5316891"/>
              <a:ext cx="3441975" cy="2617305"/>
            </a:xfrm>
            <a:custGeom>
              <a:avLst/>
              <a:gdLst>
                <a:gd name="T0" fmla="*/ 2333 w 2333"/>
                <a:gd name="T1" fmla="*/ 0 h 1775"/>
                <a:gd name="T2" fmla="*/ 2333 w 2333"/>
                <a:gd name="T3" fmla="*/ 1331 h 1775"/>
                <a:gd name="T4" fmla="*/ 1166 w 2333"/>
                <a:gd name="T5" fmla="*/ 1775 h 1775"/>
                <a:gd name="T6" fmla="*/ 0 w 2333"/>
                <a:gd name="T7" fmla="*/ 1331 h 1775"/>
                <a:gd name="T8" fmla="*/ 0 w 2333"/>
                <a:gd name="T9" fmla="*/ 0 h 1775"/>
                <a:gd name="T10" fmla="*/ 1166 w 2333"/>
                <a:gd name="T11" fmla="*/ 444 h 1775"/>
                <a:gd name="T12" fmla="*/ 2333 w 2333"/>
                <a:gd name="T13" fmla="*/ 0 h 1775"/>
                <a:gd name="T14" fmla="*/ 1750 w 2333"/>
                <a:gd name="T15" fmla="*/ 222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3" h="1775">
                  <a:moveTo>
                    <a:pt x="2333" y="0"/>
                  </a:moveTo>
                  <a:lnTo>
                    <a:pt x="2333" y="1331"/>
                  </a:lnTo>
                  <a:lnTo>
                    <a:pt x="1166" y="1775"/>
                  </a:lnTo>
                  <a:lnTo>
                    <a:pt x="0" y="1331"/>
                  </a:lnTo>
                  <a:lnTo>
                    <a:pt x="0" y="0"/>
                  </a:lnTo>
                  <a:lnTo>
                    <a:pt x="1166" y="444"/>
                  </a:lnTo>
                  <a:lnTo>
                    <a:pt x="2333" y="0"/>
                  </a:lnTo>
                  <a:close/>
                  <a:moveTo>
                    <a:pt x="1750" y="222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6DA638BD-EB43-845F-DC55-4899631CC4AD}"/>
                </a:ext>
              </a:extLst>
            </p:cNvPr>
            <p:cNvSpPr txBox="1"/>
            <p:nvPr/>
          </p:nvSpPr>
          <p:spPr>
            <a:xfrm>
              <a:off x="18910815" y="5874645"/>
              <a:ext cx="3165882" cy="144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16" tIns="22859" rIns="45716" bIns="22859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buClrTx/>
                <a:defRPr sz="4400" b="1" kern="1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defRPr>
              </a:lvl1pPr>
            </a:lstStyle>
            <a:p>
              <a:pPr defTabSz="457200"/>
              <a:r>
                <a:rPr lang="fr-FR" altLang="zh-CN" sz="2200" dirty="0">
                  <a:solidFill>
                    <a:srgbClr val="000000"/>
                  </a:solidFill>
                  <a:sym typeface="Arial"/>
                </a:rPr>
                <a:t>Aspect écologique </a:t>
              </a:r>
              <a:endParaRPr lang="en-US" altLang="zh-CN" sz="2200" dirty="0">
                <a:solidFill>
                  <a:srgbClr val="000000"/>
                </a:solidFill>
                <a:sym typeface="Arial"/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1D1CE61-DB47-ECF5-7706-5AFB6B425D61}"/>
              </a:ext>
            </a:extLst>
          </p:cNvPr>
          <p:cNvGrpSpPr/>
          <p:nvPr/>
        </p:nvGrpSpPr>
        <p:grpSpPr>
          <a:xfrm>
            <a:off x="-3531356" y="1236237"/>
            <a:ext cx="2902446" cy="3530724"/>
            <a:chOff x="955329" y="5375742"/>
            <a:chExt cx="5804891" cy="7061447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2DB1E00E-2977-0BF8-70E2-3ACE355A5183}"/>
                </a:ext>
              </a:extLst>
            </p:cNvPr>
            <p:cNvSpPr/>
            <p:nvPr/>
          </p:nvSpPr>
          <p:spPr bwMode="auto">
            <a:xfrm>
              <a:off x="955329" y="6375351"/>
              <a:ext cx="5804891" cy="6061838"/>
            </a:xfrm>
            <a:custGeom>
              <a:avLst/>
              <a:gdLst>
                <a:gd name="T0" fmla="*/ 75 w 12630"/>
                <a:gd name="T1" fmla="*/ 0 h 856"/>
                <a:gd name="T2" fmla="*/ 12555 w 12630"/>
                <a:gd name="T3" fmla="*/ 0 h 856"/>
                <a:gd name="T4" fmla="*/ 12630 w 12630"/>
                <a:gd name="T5" fmla="*/ 94 h 856"/>
                <a:gd name="T6" fmla="*/ 12630 w 12630"/>
                <a:gd name="T7" fmla="*/ 763 h 856"/>
                <a:gd name="T8" fmla="*/ 12555 w 12630"/>
                <a:gd name="T9" fmla="*/ 856 h 856"/>
                <a:gd name="T10" fmla="*/ 75 w 12630"/>
                <a:gd name="T11" fmla="*/ 856 h 856"/>
                <a:gd name="T12" fmla="*/ 0 w 12630"/>
                <a:gd name="T13" fmla="*/ 763 h 856"/>
                <a:gd name="T14" fmla="*/ 0 w 12630"/>
                <a:gd name="T15" fmla="*/ 94 h 856"/>
                <a:gd name="T16" fmla="*/ 75 w 12630"/>
                <a:gd name="T1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30" h="856">
                  <a:moveTo>
                    <a:pt x="75" y="0"/>
                  </a:moveTo>
                  <a:lnTo>
                    <a:pt x="12555" y="0"/>
                  </a:lnTo>
                  <a:cubicBezTo>
                    <a:pt x="12597" y="0"/>
                    <a:pt x="12630" y="43"/>
                    <a:pt x="12630" y="94"/>
                  </a:cubicBezTo>
                  <a:lnTo>
                    <a:pt x="12630" y="763"/>
                  </a:lnTo>
                  <a:cubicBezTo>
                    <a:pt x="12630" y="814"/>
                    <a:pt x="12597" y="856"/>
                    <a:pt x="12555" y="856"/>
                  </a:cubicBezTo>
                  <a:lnTo>
                    <a:pt x="75" y="856"/>
                  </a:lnTo>
                  <a:cubicBezTo>
                    <a:pt x="34" y="856"/>
                    <a:pt x="0" y="814"/>
                    <a:pt x="0" y="763"/>
                  </a:cubicBezTo>
                  <a:lnTo>
                    <a:pt x="0" y="94"/>
                  </a:lnTo>
                  <a:cubicBezTo>
                    <a:pt x="0" y="43"/>
                    <a:pt x="34" y="0"/>
                    <a:pt x="75" y="0"/>
                  </a:cubicBez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 w="10" cap="flat">
              <a:solidFill>
                <a:srgbClr val="484849">
                  <a:lumMod val="40000"/>
                  <a:lumOff val="60000"/>
                </a:srgbClr>
              </a:solidFill>
              <a:prstDash val="solid"/>
              <a:miter lim="800000"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 dirty="0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0195D3B-5593-B959-F968-496F7D9119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8154" y="5375742"/>
              <a:ext cx="3441975" cy="2617305"/>
            </a:xfrm>
            <a:custGeom>
              <a:avLst/>
              <a:gdLst>
                <a:gd name="T0" fmla="*/ 2333 w 2333"/>
                <a:gd name="T1" fmla="*/ 0 h 1775"/>
                <a:gd name="T2" fmla="*/ 2333 w 2333"/>
                <a:gd name="T3" fmla="*/ 1331 h 1775"/>
                <a:gd name="T4" fmla="*/ 1166 w 2333"/>
                <a:gd name="T5" fmla="*/ 1775 h 1775"/>
                <a:gd name="T6" fmla="*/ 0 w 2333"/>
                <a:gd name="T7" fmla="*/ 1331 h 1775"/>
                <a:gd name="T8" fmla="*/ 0 w 2333"/>
                <a:gd name="T9" fmla="*/ 0 h 1775"/>
                <a:gd name="T10" fmla="*/ 1166 w 2333"/>
                <a:gd name="T11" fmla="*/ 444 h 1775"/>
                <a:gd name="T12" fmla="*/ 2333 w 2333"/>
                <a:gd name="T13" fmla="*/ 0 h 1775"/>
                <a:gd name="T14" fmla="*/ 1750 w 2333"/>
                <a:gd name="T15" fmla="*/ 222 h 1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3" h="1775">
                  <a:moveTo>
                    <a:pt x="2333" y="0"/>
                  </a:moveTo>
                  <a:lnTo>
                    <a:pt x="2333" y="1331"/>
                  </a:lnTo>
                  <a:lnTo>
                    <a:pt x="1166" y="1775"/>
                  </a:lnTo>
                  <a:lnTo>
                    <a:pt x="0" y="1331"/>
                  </a:lnTo>
                  <a:lnTo>
                    <a:pt x="0" y="0"/>
                  </a:lnTo>
                  <a:lnTo>
                    <a:pt x="1166" y="444"/>
                  </a:lnTo>
                  <a:lnTo>
                    <a:pt x="2333" y="0"/>
                  </a:lnTo>
                  <a:close/>
                  <a:moveTo>
                    <a:pt x="1750" y="222"/>
                  </a:moveTo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45699" tIns="22850" rIns="45699" bIns="22850" numCol="1" anchor="t" anchorCtr="0" compatLnSpc="1"/>
            <a:lstStyle/>
            <a:p>
              <a:pPr defTabSz="4570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899">
                <a:solidFill>
                  <a:srgbClr val="294A5A"/>
                </a:solidFill>
                <a:latin typeface="Arial" panose="020B0604020202020204" pitchFamily="34" charset="0"/>
                <a:ea typeface="宋体" panose="02010600030101010101" pitchFamily="2" charset="-122"/>
                <a:cs typeface="Arial"/>
                <a:sym typeface="Arial"/>
              </a:endParaRP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5E9BDA05-9145-73A2-5037-C6E3E02AE571}"/>
                </a:ext>
              </a:extLst>
            </p:cNvPr>
            <p:cNvSpPr txBox="1"/>
            <p:nvPr/>
          </p:nvSpPr>
          <p:spPr>
            <a:xfrm>
              <a:off x="2188827" y="5981094"/>
              <a:ext cx="3165881" cy="1446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16" tIns="22859" rIns="45716" bIns="22859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buClrTx/>
                <a:defRPr sz="5400" b="1" kern="1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defRPr>
              </a:lvl1pPr>
            </a:lstStyle>
            <a:p>
              <a:pPr defTabSz="457200"/>
              <a:r>
                <a:rPr lang="fr-FR" altLang="zh-CN" sz="2200" dirty="0">
                  <a:sym typeface="Arial"/>
                </a:rPr>
                <a:t>Plan économique </a:t>
              </a:r>
              <a:endParaRPr lang="en-US" altLang="zh-CN" sz="2200" dirty="0">
                <a:sym typeface="Arial"/>
              </a:endParaRP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B86012FC-0E45-1D51-9A87-71FBC32A1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62201" y="2361180"/>
            <a:ext cx="4671246" cy="330648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6B7767D-589F-A9A0-C3B2-02681B9CFCC9}"/>
              </a:ext>
            </a:extLst>
          </p:cNvPr>
          <p:cNvSpPr/>
          <p:nvPr/>
        </p:nvSpPr>
        <p:spPr>
          <a:xfrm>
            <a:off x="13770406" y="2700875"/>
            <a:ext cx="6581664" cy="2468469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>
                <a:srgbClr val="000000"/>
              </a:buClr>
            </a:pPr>
            <a:endParaRPr lang="fr-FR" sz="7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C41C9509-399B-B51D-4670-6112D9AC9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24" y="2334692"/>
            <a:ext cx="12192000" cy="316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efault Theme">
  <a:themeElements>
    <a:clrScheme name="0009 Maev Presentation Template - Light">
      <a:dk1>
        <a:srgbClr val="534315"/>
      </a:dk1>
      <a:lt1>
        <a:srgbClr val="FFFFFF"/>
      </a:lt1>
      <a:dk2>
        <a:srgbClr val="42534F"/>
      </a:dk2>
      <a:lt2>
        <a:srgbClr val="FFFFFF"/>
      </a:lt2>
      <a:accent1>
        <a:srgbClr val="BCE86F"/>
      </a:accent1>
      <a:accent2>
        <a:srgbClr val="ADD69C"/>
      </a:accent2>
      <a:accent3>
        <a:srgbClr val="FECBA0"/>
      </a:accent3>
      <a:accent4>
        <a:srgbClr val="FED87F"/>
      </a:accent4>
      <a:accent5>
        <a:srgbClr val="EFEDD5"/>
      </a:accent5>
      <a:accent6>
        <a:srgbClr val="C8C8C8"/>
      </a:accent6>
      <a:hlink>
        <a:srgbClr val="335FFE"/>
      </a:hlink>
      <a:folHlink>
        <a:srgbClr val="CA64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9256</TotalTime>
  <Words>429</Words>
  <Application>Microsoft Office PowerPoint</Application>
  <PresentationFormat>Grand écran</PresentationFormat>
  <Paragraphs>151</Paragraphs>
  <Slides>29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Marcellus</vt:lpstr>
      <vt:lpstr>Playfair Display</vt:lpstr>
      <vt:lpstr>Söhne</vt:lpstr>
      <vt:lpstr>Times New Roman</vt:lpstr>
      <vt:lpstr>Urbanist Light</vt:lpstr>
      <vt:lpstr>Yeseva One</vt:lpstr>
      <vt:lpstr>Thème Office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guerfalikhadija90@gmail.com</cp:lastModifiedBy>
  <cp:revision>9</cp:revision>
  <dcterms:created xsi:type="dcterms:W3CDTF">2025-02-18T13:42:38Z</dcterms:created>
  <dcterms:modified xsi:type="dcterms:W3CDTF">2025-06-07T22:56:07Z</dcterms:modified>
</cp:coreProperties>
</file>